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93" r:id="rId28"/>
    <p:sldId id="282" r:id="rId29"/>
    <p:sldId id="291" r:id="rId30"/>
    <p:sldId id="283" r:id="rId31"/>
    <p:sldId id="284" r:id="rId32"/>
    <p:sldId id="285" r:id="rId33"/>
    <p:sldId id="286" r:id="rId34"/>
    <p:sldId id="287" r:id="rId35"/>
    <p:sldId id="288" r:id="rId36"/>
    <p:sldId id="289" r:id="rId37"/>
    <p:sldId id="290" r:id="rId38"/>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th Mckenna" initials="RM" lastIdx="74" clrIdx="0">
    <p:extLst>
      <p:ext uri="{19B8F6BF-5375-455C-9EA6-DF929625EA0E}">
        <p15:presenceInfo xmlns:p15="http://schemas.microsoft.com/office/powerpoint/2012/main" userId="S::Ruth.Mckenna@ese.gov.ae::ab2ec192-e594-4d8e-90e2-adf11657a3e6" providerId="AD"/>
      </p:ext>
    </p:extLst>
  </p:cmAuthor>
  <p:cmAuthor id="2" name="Yvonne Anne Neale" initials="YAN" lastIdx="120" clrIdx="1">
    <p:extLst>
      <p:ext uri="{19B8F6BF-5375-455C-9EA6-DF929625EA0E}">
        <p15:presenceInfo xmlns:p15="http://schemas.microsoft.com/office/powerpoint/2012/main" userId="S::yvonne.neale@moe.gov.ae::5d33c0d6-930b-4d67-942f-21a78aa90fb8" providerId="AD"/>
      </p:ext>
    </p:extLst>
  </p:cmAuthor>
  <p:cmAuthor id="3" name="Vivienne Sarah Morton" initials="VSM" lastIdx="46" clrIdx="2">
    <p:extLst>
      <p:ext uri="{19B8F6BF-5375-455C-9EA6-DF929625EA0E}">
        <p15:presenceInfo xmlns:p15="http://schemas.microsoft.com/office/powerpoint/2012/main" userId="S::vivienne.morton@moe.gov.ae::87114de3-2862-451b-b145-c07c55cb39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C22D879-5B5F-4B59-9786-A96740029CFA}">
  <a:tblStyle styleId="{1C22D879-5B5F-4B59-9786-A96740029CFA}"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Calibri"/>
          <a:ea typeface="Calibri"/>
          <a:cs typeface="Calibri"/>
        </a:font>
        <a:schemeClr val="lt1"/>
      </a:tcTxStyle>
      <a:tcStyle>
        <a:tcBdr/>
        <a:fill>
          <a:solidFill>
            <a:schemeClr val="accent4"/>
          </a:solidFill>
        </a:fill>
      </a:tcStyle>
    </a:lastCol>
    <a:firstCol>
      <a:tcTxStyle b="on" i="off">
        <a:font>
          <a:latin typeface="Calibri"/>
          <a:ea typeface="Calibri"/>
          <a:cs typeface="Calibri"/>
        </a:font>
        <a:schemeClr val="lt1"/>
      </a:tcTxStyle>
      <a:tcStyle>
        <a:tcBdr/>
        <a:fill>
          <a:solidFill>
            <a:schemeClr val="accent4"/>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Calibri"/>
          <a:ea typeface="Calibri"/>
          <a:cs typeface="Calibri"/>
        </a:font>
        <a:schemeClr val="dk1"/>
      </a:tcTxStyle>
      <a:tcStyle>
        <a:tcBdr/>
      </a:tcStyle>
    </a:seCell>
    <a:swCell>
      <a:tcTxStyle b="on" i="off">
        <a:font>
          <a:latin typeface="Calibri"/>
          <a:ea typeface="Calibri"/>
          <a:cs typeface="Calibri"/>
        </a:font>
        <a:schemeClr val="dk1"/>
      </a:tcTxStyle>
      <a:tcStyle>
        <a:tcBdr/>
      </a:tcStyle>
    </a:swCell>
    <a:firstRow>
      <a:tcTxStyle b="on" i="off">
        <a:font>
          <a:latin typeface="Calibri"/>
          <a:ea typeface="Calibri"/>
          <a:cs typeface="Calibri"/>
        </a:font>
        <a:schemeClr val="lt1"/>
      </a:tcTxStyle>
      <a:tcStyle>
        <a:tcBdr>
          <a:bottom>
            <a:ln w="25400" cap="flat" cmpd="sng">
              <a:solidFill>
                <a:schemeClr val="dk1"/>
              </a:solidFill>
              <a:prstDash val="solid"/>
              <a:round/>
              <a:headEnd type="none" w="sm" len="sm"/>
              <a:tailEnd type="none" w="sm" len="sm"/>
            </a:ln>
          </a:bottom>
        </a:tcBdr>
        <a:fill>
          <a:solidFill>
            <a:schemeClr val="accent4"/>
          </a:solidFill>
        </a:fill>
      </a:tcStyle>
    </a:firstRow>
    <a:neCell>
      <a:tcTxStyle/>
      <a:tcStyle>
        <a:tcBdr/>
      </a:tcStyle>
    </a:neCell>
    <a:nwCell>
      <a:tcTxStyle/>
      <a:tcStyle>
        <a:tcBdr/>
      </a:tcStyle>
    </a:nwCell>
  </a:tblStyle>
  <a:tblStyle styleId="{4C67932A-4297-4881-B8EF-C781C6EFAA75}"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4E6"/>
          </a:solidFill>
        </a:fill>
      </a:tcStyle>
    </a:wholeTbl>
    <a:band1H>
      <a:tcTxStyle/>
      <a:tcStyle>
        <a:tcBdr/>
        <a:fill>
          <a:solidFill>
            <a:srgbClr val="FFE8CA"/>
          </a:solidFill>
        </a:fill>
      </a:tcStyle>
    </a:band1H>
    <a:band2H>
      <a:tcTxStyle/>
      <a:tcStyle>
        <a:tcBdr/>
      </a:tcStyle>
    </a:band2H>
    <a:band1V>
      <a:tcTxStyle/>
      <a:tcStyle>
        <a:tcBdr/>
        <a:fill>
          <a:solidFill>
            <a:srgbClr val="FFE8CA"/>
          </a:solidFill>
        </a:fill>
      </a:tcStyle>
    </a:band1V>
    <a:band2V>
      <a:tcTxStyle/>
      <a:tcStyle>
        <a:tcBdr/>
      </a:tcStyle>
    </a:band2V>
    <a:lastCol>
      <a:tcTxStyle b="on" i="off">
        <a:font>
          <a:latin typeface="Calibri"/>
          <a:ea typeface="Calibri"/>
          <a:cs typeface="Calibri"/>
        </a:font>
        <a:schemeClr val="lt1"/>
      </a:tcTxStyle>
      <a:tcStyle>
        <a:tcBdr/>
        <a:fill>
          <a:solidFill>
            <a:schemeClr val="accent4"/>
          </a:solidFill>
        </a:fill>
      </a:tcStyle>
    </a:lastCol>
    <a:firstCol>
      <a:tcTxStyle b="on" i="off">
        <a:font>
          <a:latin typeface="Calibri"/>
          <a:ea typeface="Calibri"/>
          <a:cs typeface="Calibri"/>
        </a:font>
        <a:schemeClr val="lt1"/>
      </a:tcTxStyle>
      <a:tcStyle>
        <a:tcBdr/>
        <a:fill>
          <a:solidFill>
            <a:schemeClr val="accent4"/>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4"/>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4"/>
          </a:solidFill>
        </a:fill>
      </a:tcStyle>
    </a:firstRow>
    <a:neCell>
      <a:tcTxStyle/>
      <a:tcStyle>
        <a:tcBdr/>
      </a:tcStyle>
    </a:neCell>
    <a:nwCell>
      <a:tcTxStyle/>
      <a:tcStyle>
        <a:tcBdr/>
      </a:tcStyle>
    </a:nw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7"/>
    <p:restoredTop sz="94595"/>
  </p:normalViewPr>
  <p:slideViewPr>
    <p:cSldViewPr snapToGrid="0">
      <p:cViewPr varScale="1">
        <p:scale>
          <a:sx n="70" d="100"/>
          <a:sy n="70" d="100"/>
        </p:scale>
        <p:origin x="184" y="8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9F3D-ABF4-4E4B-9B43-0BF81C5C3521}" type="datetimeFigureOut">
              <a:rPr lang="en-US" smtClean="0"/>
              <a:t>10/13/21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7D68-3C8D-EC4A-9748-97921A771E2C}" type="slidenum">
              <a:rPr lang="en-US" smtClean="0"/>
              <a:t>‹#›</a:t>
            </a:fld>
            <a:endParaRPr lang="en-US"/>
          </a:p>
        </p:txBody>
      </p:sp>
    </p:spTree>
    <p:extLst>
      <p:ext uri="{BB962C8B-B14F-4D97-AF65-F5344CB8AC3E}">
        <p14:creationId xmlns:p14="http://schemas.microsoft.com/office/powerpoint/2010/main" val="159581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a:t>
            </a:fld>
            <a:endParaRPr lang="en-US"/>
          </a:p>
        </p:txBody>
      </p:sp>
    </p:spTree>
    <p:extLst>
      <p:ext uri="{BB962C8B-B14F-4D97-AF65-F5344CB8AC3E}">
        <p14:creationId xmlns:p14="http://schemas.microsoft.com/office/powerpoint/2010/main" val="936920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4</a:t>
            </a:fld>
            <a:endParaRPr lang="en-US"/>
          </a:p>
        </p:txBody>
      </p:sp>
    </p:spTree>
    <p:extLst>
      <p:ext uri="{BB962C8B-B14F-4D97-AF65-F5344CB8AC3E}">
        <p14:creationId xmlns:p14="http://schemas.microsoft.com/office/powerpoint/2010/main" val="4169533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6</a:t>
            </a:fld>
            <a:endParaRPr lang="en-US"/>
          </a:p>
        </p:txBody>
      </p:sp>
    </p:spTree>
    <p:extLst>
      <p:ext uri="{BB962C8B-B14F-4D97-AF65-F5344CB8AC3E}">
        <p14:creationId xmlns:p14="http://schemas.microsoft.com/office/powerpoint/2010/main" val="2326475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8</a:t>
            </a:fld>
            <a:endParaRPr lang="en-US"/>
          </a:p>
        </p:txBody>
      </p:sp>
    </p:spTree>
    <p:extLst>
      <p:ext uri="{BB962C8B-B14F-4D97-AF65-F5344CB8AC3E}">
        <p14:creationId xmlns:p14="http://schemas.microsoft.com/office/powerpoint/2010/main" val="118258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9</a:t>
            </a:fld>
            <a:endParaRPr lang="en-US"/>
          </a:p>
        </p:txBody>
      </p:sp>
    </p:spTree>
    <p:extLst>
      <p:ext uri="{BB962C8B-B14F-4D97-AF65-F5344CB8AC3E}">
        <p14:creationId xmlns:p14="http://schemas.microsoft.com/office/powerpoint/2010/main" val="937080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10</a:t>
            </a:fld>
            <a:endParaRPr lang="en-US"/>
          </a:p>
        </p:txBody>
      </p:sp>
    </p:spTree>
    <p:extLst>
      <p:ext uri="{BB962C8B-B14F-4D97-AF65-F5344CB8AC3E}">
        <p14:creationId xmlns:p14="http://schemas.microsoft.com/office/powerpoint/2010/main" val="3602272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11</a:t>
            </a:fld>
            <a:endParaRPr lang="en-US"/>
          </a:p>
        </p:txBody>
      </p:sp>
    </p:spTree>
    <p:extLst>
      <p:ext uri="{BB962C8B-B14F-4D97-AF65-F5344CB8AC3E}">
        <p14:creationId xmlns:p14="http://schemas.microsoft.com/office/powerpoint/2010/main" val="3191114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12</a:t>
            </a:fld>
            <a:endParaRPr lang="en-US"/>
          </a:p>
        </p:txBody>
      </p:sp>
    </p:spTree>
    <p:extLst>
      <p:ext uri="{BB962C8B-B14F-4D97-AF65-F5344CB8AC3E}">
        <p14:creationId xmlns:p14="http://schemas.microsoft.com/office/powerpoint/2010/main" val="4120505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14</a:t>
            </a:fld>
            <a:endParaRPr lang="en-US"/>
          </a:p>
        </p:txBody>
      </p:sp>
    </p:spTree>
    <p:extLst>
      <p:ext uri="{BB962C8B-B14F-4D97-AF65-F5344CB8AC3E}">
        <p14:creationId xmlns:p14="http://schemas.microsoft.com/office/powerpoint/2010/main" val="277107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16</a:t>
            </a:fld>
            <a:endParaRPr lang="en-US"/>
          </a:p>
        </p:txBody>
      </p:sp>
    </p:spTree>
    <p:extLst>
      <p:ext uri="{BB962C8B-B14F-4D97-AF65-F5344CB8AC3E}">
        <p14:creationId xmlns:p14="http://schemas.microsoft.com/office/powerpoint/2010/main" val="1818237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17</a:t>
            </a:fld>
            <a:endParaRPr lang="en-US"/>
          </a:p>
        </p:txBody>
      </p:sp>
    </p:spTree>
    <p:extLst>
      <p:ext uri="{BB962C8B-B14F-4D97-AF65-F5344CB8AC3E}">
        <p14:creationId xmlns:p14="http://schemas.microsoft.com/office/powerpoint/2010/main" val="3250646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18</a:t>
            </a:fld>
            <a:endParaRPr lang="en-US"/>
          </a:p>
        </p:txBody>
      </p:sp>
    </p:spTree>
    <p:extLst>
      <p:ext uri="{BB962C8B-B14F-4D97-AF65-F5344CB8AC3E}">
        <p14:creationId xmlns:p14="http://schemas.microsoft.com/office/powerpoint/2010/main" val="2725299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19</a:t>
            </a:fld>
            <a:endParaRPr lang="en-US"/>
          </a:p>
        </p:txBody>
      </p:sp>
    </p:spTree>
    <p:extLst>
      <p:ext uri="{BB962C8B-B14F-4D97-AF65-F5344CB8AC3E}">
        <p14:creationId xmlns:p14="http://schemas.microsoft.com/office/powerpoint/2010/main" val="3003006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21</a:t>
            </a:fld>
            <a:endParaRPr lang="en-US"/>
          </a:p>
        </p:txBody>
      </p:sp>
    </p:spTree>
    <p:extLst>
      <p:ext uri="{BB962C8B-B14F-4D97-AF65-F5344CB8AC3E}">
        <p14:creationId xmlns:p14="http://schemas.microsoft.com/office/powerpoint/2010/main" val="2158548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22</a:t>
            </a:fld>
            <a:endParaRPr lang="en-US"/>
          </a:p>
        </p:txBody>
      </p:sp>
    </p:spTree>
    <p:extLst>
      <p:ext uri="{BB962C8B-B14F-4D97-AF65-F5344CB8AC3E}">
        <p14:creationId xmlns:p14="http://schemas.microsoft.com/office/powerpoint/2010/main" val="2690232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23</a:t>
            </a:fld>
            <a:endParaRPr lang="en-US"/>
          </a:p>
        </p:txBody>
      </p:sp>
    </p:spTree>
    <p:extLst>
      <p:ext uri="{BB962C8B-B14F-4D97-AF65-F5344CB8AC3E}">
        <p14:creationId xmlns:p14="http://schemas.microsoft.com/office/powerpoint/2010/main" val="3555780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24</a:t>
            </a:fld>
            <a:endParaRPr lang="en-US"/>
          </a:p>
        </p:txBody>
      </p:sp>
    </p:spTree>
    <p:extLst>
      <p:ext uri="{BB962C8B-B14F-4D97-AF65-F5344CB8AC3E}">
        <p14:creationId xmlns:p14="http://schemas.microsoft.com/office/powerpoint/2010/main" val="2473415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25</a:t>
            </a:fld>
            <a:endParaRPr lang="en-US"/>
          </a:p>
        </p:txBody>
      </p:sp>
    </p:spTree>
    <p:extLst>
      <p:ext uri="{BB962C8B-B14F-4D97-AF65-F5344CB8AC3E}">
        <p14:creationId xmlns:p14="http://schemas.microsoft.com/office/powerpoint/2010/main" val="3474285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26</a:t>
            </a:fld>
            <a:endParaRPr lang="en-US"/>
          </a:p>
        </p:txBody>
      </p:sp>
    </p:spTree>
    <p:extLst>
      <p:ext uri="{BB962C8B-B14F-4D97-AF65-F5344CB8AC3E}">
        <p14:creationId xmlns:p14="http://schemas.microsoft.com/office/powerpoint/2010/main" val="3173879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27</a:t>
            </a:fld>
            <a:endParaRPr lang="en-US"/>
          </a:p>
        </p:txBody>
      </p:sp>
    </p:spTree>
    <p:extLst>
      <p:ext uri="{BB962C8B-B14F-4D97-AF65-F5344CB8AC3E}">
        <p14:creationId xmlns:p14="http://schemas.microsoft.com/office/powerpoint/2010/main" val="232495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28</a:t>
            </a:fld>
            <a:endParaRPr lang="en-US"/>
          </a:p>
        </p:txBody>
      </p:sp>
    </p:spTree>
    <p:extLst>
      <p:ext uri="{BB962C8B-B14F-4D97-AF65-F5344CB8AC3E}">
        <p14:creationId xmlns:p14="http://schemas.microsoft.com/office/powerpoint/2010/main" val="1447868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FB667D68-3C8D-EC4A-9748-97921A771E2C}" type="slidenum">
              <a:rPr lang="en-US" smtClean="0"/>
              <a:t>29</a:t>
            </a:fld>
            <a:endParaRPr lang="en-US"/>
          </a:p>
        </p:txBody>
      </p:sp>
    </p:spTree>
    <p:extLst>
      <p:ext uri="{BB962C8B-B14F-4D97-AF65-F5344CB8AC3E}">
        <p14:creationId xmlns:p14="http://schemas.microsoft.com/office/powerpoint/2010/main" val="2551463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67D68-3C8D-EC4A-9748-97921A771E2C}" type="slidenum">
              <a:rPr lang="en-US" smtClean="0"/>
              <a:t>31</a:t>
            </a:fld>
            <a:endParaRPr lang="en-US"/>
          </a:p>
        </p:txBody>
      </p:sp>
    </p:spTree>
    <p:extLst>
      <p:ext uri="{BB962C8B-B14F-4D97-AF65-F5344CB8AC3E}">
        <p14:creationId xmlns:p14="http://schemas.microsoft.com/office/powerpoint/2010/main" val="3933007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67D68-3C8D-EC4A-9748-97921A771E2C}" type="slidenum">
              <a:rPr lang="en-US" smtClean="0"/>
              <a:t>32</a:t>
            </a:fld>
            <a:endParaRPr lang="en-US"/>
          </a:p>
        </p:txBody>
      </p:sp>
    </p:spTree>
    <p:extLst>
      <p:ext uri="{BB962C8B-B14F-4D97-AF65-F5344CB8AC3E}">
        <p14:creationId xmlns:p14="http://schemas.microsoft.com/office/powerpoint/2010/main" val="633578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67D68-3C8D-EC4A-9748-97921A771E2C}" type="slidenum">
              <a:rPr lang="en-US" smtClean="0"/>
              <a:t>34</a:t>
            </a:fld>
            <a:endParaRPr lang="en-US"/>
          </a:p>
        </p:txBody>
      </p:sp>
    </p:spTree>
    <p:extLst>
      <p:ext uri="{BB962C8B-B14F-4D97-AF65-F5344CB8AC3E}">
        <p14:creationId xmlns:p14="http://schemas.microsoft.com/office/powerpoint/2010/main" val="3881191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67D68-3C8D-EC4A-9748-97921A771E2C}" type="slidenum">
              <a:rPr lang="en-US" smtClean="0"/>
              <a:t>35</a:t>
            </a:fld>
            <a:endParaRPr lang="en-US"/>
          </a:p>
        </p:txBody>
      </p:sp>
    </p:spTree>
    <p:extLst>
      <p:ext uri="{BB962C8B-B14F-4D97-AF65-F5344CB8AC3E}">
        <p14:creationId xmlns:p14="http://schemas.microsoft.com/office/powerpoint/2010/main" val="4505569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67D68-3C8D-EC4A-9748-97921A771E2C}" type="slidenum">
              <a:rPr lang="en-US" smtClean="0"/>
              <a:t>36</a:t>
            </a:fld>
            <a:endParaRPr lang="en-US"/>
          </a:p>
        </p:txBody>
      </p:sp>
    </p:spTree>
    <p:extLst>
      <p:ext uri="{BB962C8B-B14F-4D97-AF65-F5344CB8AC3E}">
        <p14:creationId xmlns:p14="http://schemas.microsoft.com/office/powerpoint/2010/main" val="798491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ECA3FB14-237E-1F41-969B-0FBB0CD5C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898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A2B0AB-5B0B-9449-AF65-080506FD9D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529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FFEA-1743-FB4F-B346-2A1EBAB42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C5A20-4B51-E842-B204-88AF79D82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E88E7-FF7C-A94C-A537-938E97A1A08B}"/>
              </a:ext>
            </a:extLst>
          </p:cNvPr>
          <p:cNvSpPr>
            <a:spLocks noGrp="1"/>
          </p:cNvSpPr>
          <p:nvPr>
            <p:ph type="dt" sz="half" idx="10"/>
          </p:nvPr>
        </p:nvSpPr>
        <p:spPr/>
        <p:txBody>
          <a:bodyPr/>
          <a:lstStyle/>
          <a:p>
            <a:fld id="{9D50BF82-B6B5-2346-80B0-494D5348915A}" type="datetime1">
              <a:rPr lang="en-US" smtClean="0"/>
              <a:t>10/13/21</a:t>
            </a:fld>
            <a:endParaRPr lang="en-US"/>
          </a:p>
        </p:txBody>
      </p:sp>
      <p:sp>
        <p:nvSpPr>
          <p:cNvPr id="5" name="Footer Placeholder 4">
            <a:extLst>
              <a:ext uri="{FF2B5EF4-FFF2-40B4-BE49-F238E27FC236}">
                <a16:creationId xmlns:a16="http://schemas.microsoft.com/office/drawing/2014/main" id="{04111A15-348D-C24E-A41C-A9EB7D575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2E1B4-B171-8549-A09E-92FF6A2767C9}"/>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93010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DFDA-6C08-7649-90D7-57BBB15F8A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11D34-0864-4043-B946-692E319931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92B374-B6B1-E540-9D3B-8820360BCB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037B7-F9C4-5644-AB35-2C17EDBA96A4}"/>
              </a:ext>
            </a:extLst>
          </p:cNvPr>
          <p:cNvSpPr>
            <a:spLocks noGrp="1"/>
          </p:cNvSpPr>
          <p:nvPr>
            <p:ph type="dt" sz="half" idx="10"/>
          </p:nvPr>
        </p:nvSpPr>
        <p:spPr/>
        <p:txBody>
          <a:bodyPr/>
          <a:lstStyle/>
          <a:p>
            <a:fld id="{E9CF5CC0-2159-EF43-B54E-B2864C28DE06}" type="datetime1">
              <a:rPr lang="en-US" smtClean="0"/>
              <a:t>10/13/21</a:t>
            </a:fld>
            <a:endParaRPr lang="en-US"/>
          </a:p>
        </p:txBody>
      </p:sp>
      <p:sp>
        <p:nvSpPr>
          <p:cNvPr id="6" name="Footer Placeholder 5">
            <a:extLst>
              <a:ext uri="{FF2B5EF4-FFF2-40B4-BE49-F238E27FC236}">
                <a16:creationId xmlns:a16="http://schemas.microsoft.com/office/drawing/2014/main" id="{5B983845-9FF1-294D-87CC-72D13F138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5F6B5F-C7CA-814F-9E4D-3BABB0A9D4AE}"/>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364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A96E-1AC4-1848-AC47-C939F9436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33671-430F-5E4B-854F-289850D5C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5D3BBB-A7F6-4940-BB83-45261687C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5F969C-ECE8-BB42-840A-307EDF478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C4A11E-5762-F048-8A33-14D7A3452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41301-5219-714A-B516-01CA9368C7BB}"/>
              </a:ext>
            </a:extLst>
          </p:cNvPr>
          <p:cNvSpPr>
            <a:spLocks noGrp="1"/>
          </p:cNvSpPr>
          <p:nvPr>
            <p:ph type="dt" sz="half" idx="10"/>
          </p:nvPr>
        </p:nvSpPr>
        <p:spPr/>
        <p:txBody>
          <a:bodyPr/>
          <a:lstStyle/>
          <a:p>
            <a:fld id="{03A39D27-98AF-D542-B4A9-091F468BD2CA}" type="datetime1">
              <a:rPr lang="en-US" smtClean="0"/>
              <a:t>10/13/21</a:t>
            </a:fld>
            <a:endParaRPr lang="en-US"/>
          </a:p>
        </p:txBody>
      </p:sp>
      <p:sp>
        <p:nvSpPr>
          <p:cNvPr id="8" name="Footer Placeholder 7">
            <a:extLst>
              <a:ext uri="{FF2B5EF4-FFF2-40B4-BE49-F238E27FC236}">
                <a16:creationId xmlns:a16="http://schemas.microsoft.com/office/drawing/2014/main" id="{063C2D9A-368F-2F49-B765-B86714787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0B1D2E-3C6A-9E43-A143-46D06E883F97}"/>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88030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0C7F-0215-114F-8BD2-8AD25DC4C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1D6F7-2C2A-E04B-A163-B4CC9351E18D}"/>
              </a:ext>
            </a:extLst>
          </p:cNvPr>
          <p:cNvSpPr>
            <a:spLocks noGrp="1"/>
          </p:cNvSpPr>
          <p:nvPr>
            <p:ph type="dt" sz="half" idx="10"/>
          </p:nvPr>
        </p:nvSpPr>
        <p:spPr/>
        <p:txBody>
          <a:bodyPr/>
          <a:lstStyle/>
          <a:p>
            <a:fld id="{A119A8AD-D926-014A-83FE-AB0435C3B9B3}" type="datetime1">
              <a:rPr lang="en-US" smtClean="0"/>
              <a:t>10/13/21</a:t>
            </a:fld>
            <a:endParaRPr lang="en-US"/>
          </a:p>
        </p:txBody>
      </p:sp>
      <p:sp>
        <p:nvSpPr>
          <p:cNvPr id="4" name="Footer Placeholder 3">
            <a:extLst>
              <a:ext uri="{FF2B5EF4-FFF2-40B4-BE49-F238E27FC236}">
                <a16:creationId xmlns:a16="http://schemas.microsoft.com/office/drawing/2014/main" id="{707E8AC6-C3E1-664D-A7CD-15355E1BED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2F7C55-84D5-7647-A9B0-51C558CFE640}"/>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199842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5DE31-D75B-E94B-BE19-AAC9636B53DD}"/>
              </a:ext>
            </a:extLst>
          </p:cNvPr>
          <p:cNvSpPr>
            <a:spLocks noGrp="1"/>
          </p:cNvSpPr>
          <p:nvPr>
            <p:ph type="dt" sz="half" idx="10"/>
          </p:nvPr>
        </p:nvSpPr>
        <p:spPr/>
        <p:txBody>
          <a:bodyPr/>
          <a:lstStyle/>
          <a:p>
            <a:fld id="{C039286E-C96A-3F48-855C-5AD33A9CB32A}" type="datetime1">
              <a:rPr lang="en-US" smtClean="0"/>
              <a:t>10/13/21</a:t>
            </a:fld>
            <a:endParaRPr lang="en-US"/>
          </a:p>
        </p:txBody>
      </p:sp>
      <p:sp>
        <p:nvSpPr>
          <p:cNvPr id="3" name="Footer Placeholder 2">
            <a:extLst>
              <a:ext uri="{FF2B5EF4-FFF2-40B4-BE49-F238E27FC236}">
                <a16:creationId xmlns:a16="http://schemas.microsoft.com/office/drawing/2014/main" id="{5B0AE8FB-0269-0843-B6C1-D9ECB309CF3C}"/>
              </a:ext>
            </a:extLst>
          </p:cNvPr>
          <p:cNvSpPr>
            <a:spLocks noGrp="1"/>
          </p:cNvSpPr>
          <p:nvPr>
            <p:ph type="ftr" sz="quarter" idx="11"/>
          </p:nvPr>
        </p:nvSpPr>
        <p:spPr/>
        <p:txBody>
          <a:bodyPr/>
          <a:lstStyle/>
          <a:p>
            <a:pPr marL="0" algn="ctr" defTabSz="914400" rtl="1" eaLnBrk="1" latinLnBrk="0" hangingPunct="1"/>
            <a:endParaRPr lang="en-US" dirty="0"/>
          </a:p>
        </p:txBody>
      </p:sp>
      <p:sp>
        <p:nvSpPr>
          <p:cNvPr id="4" name="Slide Number Placeholder 3">
            <a:extLst>
              <a:ext uri="{FF2B5EF4-FFF2-40B4-BE49-F238E27FC236}">
                <a16:creationId xmlns:a16="http://schemas.microsoft.com/office/drawing/2014/main" id="{C6344596-F40B-A04D-A1AA-C801D0427388}"/>
              </a:ext>
            </a:extLst>
          </p:cNvPr>
          <p:cNvSpPr>
            <a:spLocks noGrp="1"/>
          </p:cNvSpPr>
          <p:nvPr>
            <p:ph type="sldNum" sz="quarter" idx="12"/>
          </p:nvPr>
        </p:nvSpPr>
        <p:spPr>
          <a:xfrm>
            <a:off x="4724400" y="6356349"/>
            <a:ext cx="2743200" cy="365125"/>
          </a:xfrm>
        </p:spPr>
        <p:txBody>
          <a:bodyPr/>
          <a:lstStyle>
            <a:lvl1pPr algn="ctr">
              <a:defRPr/>
            </a:lvl1pPr>
          </a:lstStyle>
          <a:p>
            <a:fld id="{C5A5AB9B-F023-8B4A-BE34-5ADCF95463FD}" type="slidenum">
              <a:rPr lang="en-US" smtClean="0"/>
              <a:pPr/>
              <a:t>‹#›</a:t>
            </a:fld>
            <a:endParaRPr lang="en-US" dirty="0"/>
          </a:p>
        </p:txBody>
      </p:sp>
    </p:spTree>
    <p:extLst>
      <p:ext uri="{BB962C8B-B14F-4D97-AF65-F5344CB8AC3E}">
        <p14:creationId xmlns:p14="http://schemas.microsoft.com/office/powerpoint/2010/main" val="121377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948A-D74E-9244-906D-C5D16A01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FA6F57-28B6-5F43-8916-7B388AA68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FBA2B4-E29E-1A43-BD40-AE1B70C26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6CBE9-F382-6147-85C0-DED0FCC5A60B}"/>
              </a:ext>
            </a:extLst>
          </p:cNvPr>
          <p:cNvSpPr>
            <a:spLocks noGrp="1"/>
          </p:cNvSpPr>
          <p:nvPr>
            <p:ph type="dt" sz="half" idx="10"/>
          </p:nvPr>
        </p:nvSpPr>
        <p:spPr/>
        <p:txBody>
          <a:bodyPr/>
          <a:lstStyle/>
          <a:p>
            <a:fld id="{EA4D1DE6-2B79-BE44-9B42-687ACCE2D492}" type="datetime1">
              <a:rPr lang="en-US" smtClean="0"/>
              <a:t>10/13/21</a:t>
            </a:fld>
            <a:endParaRPr lang="en-US"/>
          </a:p>
        </p:txBody>
      </p:sp>
      <p:sp>
        <p:nvSpPr>
          <p:cNvPr id="6" name="Footer Placeholder 5">
            <a:extLst>
              <a:ext uri="{FF2B5EF4-FFF2-40B4-BE49-F238E27FC236}">
                <a16:creationId xmlns:a16="http://schemas.microsoft.com/office/drawing/2014/main" id="{09710B43-3F4D-EA44-B10F-CD3D5C811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E657A-8D50-C24E-9F9A-F9DAB1C55B5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2225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01A-8098-A840-AF3F-27D0BBA99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4D433-AEF5-904A-9949-5BFF7692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97989-C677-CC42-A92F-24A21262B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30472-5548-664C-A8C4-8F48E1A0FB4B}"/>
              </a:ext>
            </a:extLst>
          </p:cNvPr>
          <p:cNvSpPr>
            <a:spLocks noGrp="1"/>
          </p:cNvSpPr>
          <p:nvPr>
            <p:ph type="dt" sz="half" idx="10"/>
          </p:nvPr>
        </p:nvSpPr>
        <p:spPr/>
        <p:txBody>
          <a:bodyPr/>
          <a:lstStyle/>
          <a:p>
            <a:fld id="{6AB4CA4F-61F9-AE48-BD49-A6DFB09C4A0A}" type="datetime1">
              <a:rPr lang="en-US" smtClean="0"/>
              <a:t>10/13/21</a:t>
            </a:fld>
            <a:endParaRPr lang="en-US"/>
          </a:p>
        </p:txBody>
      </p:sp>
      <p:sp>
        <p:nvSpPr>
          <p:cNvPr id="6" name="Footer Placeholder 5">
            <a:extLst>
              <a:ext uri="{FF2B5EF4-FFF2-40B4-BE49-F238E27FC236}">
                <a16:creationId xmlns:a16="http://schemas.microsoft.com/office/drawing/2014/main" id="{7978DC15-7346-034F-B9C2-C70A87576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5A61-A222-A44E-84BF-8A2055A1CE43}"/>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48733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AF5-DCE5-A74F-A0EE-4C5EFCDFFF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7969-5A7C-AD42-AA55-2F992471A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010FC-7356-AB43-879E-CBC98C4D8451}"/>
              </a:ext>
            </a:extLst>
          </p:cNvPr>
          <p:cNvSpPr>
            <a:spLocks noGrp="1"/>
          </p:cNvSpPr>
          <p:nvPr>
            <p:ph type="dt" sz="half" idx="10"/>
          </p:nvPr>
        </p:nvSpPr>
        <p:spPr/>
        <p:txBody>
          <a:bodyPr/>
          <a:lstStyle/>
          <a:p>
            <a:fld id="{36CDBBBD-8A51-804A-A75E-1BD4DDDA6952}" type="datetime1">
              <a:rPr lang="en-US" smtClean="0"/>
              <a:t>10/13/21</a:t>
            </a:fld>
            <a:endParaRPr lang="en-US"/>
          </a:p>
        </p:txBody>
      </p:sp>
      <p:sp>
        <p:nvSpPr>
          <p:cNvPr id="5" name="Footer Placeholder 4">
            <a:extLst>
              <a:ext uri="{FF2B5EF4-FFF2-40B4-BE49-F238E27FC236}">
                <a16:creationId xmlns:a16="http://schemas.microsoft.com/office/drawing/2014/main" id="{1935F4C6-E77F-FF42-B9C6-696D3160A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4A69-3100-F14C-BAFE-4CDC395E3BFD}"/>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2677134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6AE6BA-6A1C-3644-B9B2-653782D9D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AF3B1-5EB3-2C4F-ADDF-450CFF6EF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42BF8-FE27-E341-BB1B-208CBCBAF0E7}"/>
              </a:ext>
            </a:extLst>
          </p:cNvPr>
          <p:cNvSpPr>
            <a:spLocks noGrp="1"/>
          </p:cNvSpPr>
          <p:nvPr>
            <p:ph type="dt" sz="half" idx="10"/>
          </p:nvPr>
        </p:nvSpPr>
        <p:spPr/>
        <p:txBody>
          <a:bodyPr/>
          <a:lstStyle/>
          <a:p>
            <a:fld id="{D1677C09-F95E-714B-B906-A6FA47F472E7}" type="datetime1">
              <a:rPr lang="en-US" smtClean="0"/>
              <a:t>10/13/21</a:t>
            </a:fld>
            <a:endParaRPr lang="en-US"/>
          </a:p>
        </p:txBody>
      </p:sp>
      <p:sp>
        <p:nvSpPr>
          <p:cNvPr id="5" name="Footer Placeholder 4">
            <a:extLst>
              <a:ext uri="{FF2B5EF4-FFF2-40B4-BE49-F238E27FC236}">
                <a16:creationId xmlns:a16="http://schemas.microsoft.com/office/drawing/2014/main" id="{C3580680-6282-5A45-9EAE-872BA30DA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2883F-2C25-CA4D-8FB0-94FAD79F878B}"/>
              </a:ext>
            </a:extLst>
          </p:cNvPr>
          <p:cNvSpPr>
            <a:spLocks noGrp="1"/>
          </p:cNvSpPr>
          <p:nvPr>
            <p:ph type="sldNum" sz="quarter" idx="12"/>
          </p:nvPr>
        </p:nvSpPr>
        <p:spPr/>
        <p:txBody>
          <a:bodyPr/>
          <a:lstStyle/>
          <a:p>
            <a:fld id="{C5A5AB9B-F023-8B4A-BE34-5ADCF95463FD}" type="slidenum">
              <a:rPr lang="en-US" smtClean="0"/>
              <a:t>‹#›</a:t>
            </a:fld>
            <a:endParaRPr lang="en-US"/>
          </a:p>
        </p:txBody>
      </p:sp>
    </p:spTree>
    <p:extLst>
      <p:ext uri="{BB962C8B-B14F-4D97-AF65-F5344CB8AC3E}">
        <p14:creationId xmlns:p14="http://schemas.microsoft.com/office/powerpoint/2010/main" val="3366881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4E375-8D33-8545-B304-977A6DEB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82686-AF96-B94E-9E0E-4C204DCF0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A8DA-17B1-6D40-954C-C11423736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4FFE9-B7D6-A242-BC97-9E9517E59C96}" type="datetime1">
              <a:rPr lang="en-US" smtClean="0"/>
              <a:t>10/13/21</a:t>
            </a:fld>
            <a:endParaRPr lang="en-US"/>
          </a:p>
        </p:txBody>
      </p:sp>
      <p:sp>
        <p:nvSpPr>
          <p:cNvPr id="5" name="Footer Placeholder 4">
            <a:extLst>
              <a:ext uri="{FF2B5EF4-FFF2-40B4-BE49-F238E27FC236}">
                <a16:creationId xmlns:a16="http://schemas.microsoft.com/office/drawing/2014/main" id="{6DE4F500-0171-3445-A0CF-2F0D551A5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948A52-4A6D-1C49-B51B-A787EE206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5AB9B-F023-8B4A-BE34-5ADCF95463FD}" type="slidenum">
              <a:rPr lang="en-US" smtClean="0"/>
              <a:t>‹#›</a:t>
            </a:fld>
            <a:endParaRPr lang="en-US"/>
          </a:p>
        </p:txBody>
      </p:sp>
    </p:spTree>
    <p:extLst>
      <p:ext uri="{BB962C8B-B14F-4D97-AF65-F5344CB8AC3E}">
        <p14:creationId xmlns:p14="http://schemas.microsoft.com/office/powerpoint/2010/main" val="34425904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hyperlink" Target="https://cdn.pixabay.com/photo/2014/12/21/23/43/tipi-575912__340.pn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hyperlink" Target="https://image.freepik.com/free-vector/flat-illustration-autumn-houses-forest_23-2149075027.jp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s://image.freepik.com/free-vector/hurricane-design-flat-style_23-2147709072.jpg" TargetMode="External"/><Relationship Id="rId3" Type="http://schemas.openxmlformats.org/officeDocument/2006/relationships/image" Target="../media/image7.jpeg"/><Relationship Id="rId7" Type="http://schemas.openxmlformats.org/officeDocument/2006/relationships/hyperlink" Target="https://image.freepik.com/free-vector/seaside-landscape-poster_1284-26005.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hyperlink" Target="https://image.freepik.com/free-vector/burn-red-gun-flare-sos-fire-signal-emergency_107791-661.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hyperlink" Target="https://image.freepik.com/free-vector/burn-red-flare-emergency-signal-light_107791-1072.jp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hyperlink" Target="https://cdn.pixabay.com/photo/2015/02/03/13/35/boat-622539_1280.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hyperlink" Target="https://cdn.pixabay.com/photo/2020/09/26/18/31/boat-5604779_1280.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hyperlink" Target="https://image.freepik.com/free-vector/cargo-ship-loading-port-cartoon-illustration_1441-3827.jpg" TargetMode="External"/><Relationship Id="rId4" Type="http://schemas.openxmlformats.org/officeDocument/2006/relationships/hyperlink" Target="https://image.freepik.com/free-photo/moored-yachts-mediterranean-sea-port-buildings-greenery-barcelona-spain_1268-17856.jpg"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hyperlink" Target="https://cdn.pixabay.com/photo/2016/06/25/17/36/rain-1479303_1280.jp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hyperlink" Target="https://image.freepik.com/free-vector/frigate-sailing-stormy-ocean-cartoon_1441-3174.jpg"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cdn.pixabay.com/photo/2017/10/18/10/49/umbrella-2863648_1280.jpg" TargetMode="External"/><Relationship Id="rId5" Type="http://schemas.openxmlformats.org/officeDocument/2006/relationships/image" Target="../media/image21.jpeg"/><Relationship Id="rId4" Type="http://schemas.openxmlformats.org/officeDocument/2006/relationships/hyperlink" Target="https://cdn.pixabay.com/photo/2015/05/31/13/59/rain-791893_1280.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s://cdn.pixabay.com/photo/2018/01/26/15/09/coast-guard-3108861_1280.jpg" TargetMode="External"/><Relationship Id="rId5" Type="http://schemas.openxmlformats.org/officeDocument/2006/relationships/hyperlink" Target="https://image.freepik.com/free-vector/man-escaping-from-sinking-ship-after-shipwreck-accident-cartoon-illustration_33099-2309.jpg" TargetMode="Externa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hyperlink" Target="https://www.grammarwiz.com/images/xpresent-perfect-continuous-tense-timeline.jpg.pagespeed.ic.Hs-AQQPIfQ.jpg" TargetMode="Externa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hyperlink" Target="https://www.instagram.com/ese.ae/?hl=en" TargetMode="External"/><Relationship Id="rId2" Type="http://schemas.openxmlformats.org/officeDocument/2006/relationships/image" Target="../media/image35.jp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hyperlink" Target="https://twitter.com/ese_ae?s=09" TargetMode="Externa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عنوان 1">
            <a:extLst>
              <a:ext uri="{FF2B5EF4-FFF2-40B4-BE49-F238E27FC236}">
                <a16:creationId xmlns:a16="http://schemas.microsoft.com/office/drawing/2014/main" id="{284971AD-7AD2-5845-865F-BF22BF9C3212}"/>
              </a:ext>
            </a:extLst>
          </p:cNvPr>
          <p:cNvSpPr txBox="1">
            <a:spLocks/>
          </p:cNvSpPr>
          <p:nvPr/>
        </p:nvSpPr>
        <p:spPr>
          <a:xfrm>
            <a:off x="7393260" y="4592586"/>
            <a:ext cx="4339440" cy="9144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algn="ctr" defTabSz="914400" rtl="0" eaLnBrk="1" latinLnBrk="0" hangingPunct="1">
              <a:lnSpc>
                <a:spcPct val="90000"/>
              </a:lnSpc>
              <a:spcBef>
                <a:spcPct val="0"/>
              </a:spcBef>
              <a:buNone/>
            </a:pPr>
            <a:endParaRPr lang="ar-AE" sz="3200" dirty="0">
              <a:solidFill>
                <a:srgbClr val="C00000"/>
              </a:solidFill>
              <a:latin typeface="GE Dinar One" panose="020A0503020102020204" pitchFamily="18" charset="-78"/>
              <a:ea typeface="GE Dinar One" panose="020A0503020102020204" pitchFamily="18" charset="-78"/>
              <a:cs typeface="GE Dinar One" panose="020A0503020102020204" pitchFamily="18" charset="-78"/>
            </a:endParaRPr>
          </a:p>
        </p:txBody>
      </p:sp>
      <p:sp>
        <p:nvSpPr>
          <p:cNvPr id="10" name="TextBox 9">
            <a:extLst>
              <a:ext uri="{FF2B5EF4-FFF2-40B4-BE49-F238E27FC236}">
                <a16:creationId xmlns:a16="http://schemas.microsoft.com/office/drawing/2014/main" id="{CA46B7B1-341A-C143-B862-B42442AACD2F}"/>
              </a:ext>
            </a:extLst>
          </p:cNvPr>
          <p:cNvSpPr txBox="1"/>
          <p:nvPr/>
        </p:nvSpPr>
        <p:spPr>
          <a:xfrm>
            <a:off x="1683657" y="3075057"/>
            <a:ext cx="5709603" cy="707886"/>
          </a:xfrm>
          <a:prstGeom prst="rect">
            <a:avLst/>
          </a:prstGeom>
          <a:noFill/>
        </p:spPr>
        <p:txBody>
          <a:bodyPr wrap="square" rtlCol="0">
            <a:spAutoFit/>
          </a:bodyPr>
          <a:lstStyle/>
          <a:p>
            <a:pPr marL="0" algn="r" defTabSz="914400" rtl="1" eaLnBrk="1" latinLnBrk="0" hangingPunct="1"/>
            <a:r>
              <a:rPr lang="en-US" sz="4000" dirty="0">
                <a:solidFill>
                  <a:schemeClr val="tx1">
                    <a:lumMod val="65000"/>
                    <a:lumOff val="35000"/>
                  </a:schemeClr>
                </a:solidFill>
                <a:latin typeface="Helvetica" pitchFamily="2" charset="0"/>
                <a:ea typeface="AppleMyungjo" pitchFamily="2" charset="-127"/>
                <a:cs typeface="PF Din Text Universal Light" panose="02000506000000020004" pitchFamily="2" charset="0"/>
              </a:rPr>
              <a:t>English Skills Check</a:t>
            </a:r>
          </a:p>
        </p:txBody>
      </p:sp>
      <p:sp>
        <p:nvSpPr>
          <p:cNvPr id="11" name="TextBox 10">
            <a:extLst>
              <a:ext uri="{FF2B5EF4-FFF2-40B4-BE49-F238E27FC236}">
                <a16:creationId xmlns:a16="http://schemas.microsoft.com/office/drawing/2014/main" id="{03F40934-5116-184F-965C-8EB1DFB68361}"/>
              </a:ext>
            </a:extLst>
          </p:cNvPr>
          <p:cNvSpPr txBox="1"/>
          <p:nvPr/>
        </p:nvSpPr>
        <p:spPr>
          <a:xfrm>
            <a:off x="3804746" y="3780739"/>
            <a:ext cx="3588514" cy="523220"/>
          </a:xfrm>
          <a:prstGeom prst="rect">
            <a:avLst/>
          </a:prstGeom>
          <a:noFill/>
        </p:spPr>
        <p:txBody>
          <a:bodyPr wrap="square" rtlCol="0">
            <a:spAutoFit/>
          </a:bodyPr>
          <a:lstStyle/>
          <a:p>
            <a:pPr algn="r" rtl="1"/>
            <a:r>
              <a:rPr lang="en-US" sz="2800" dirty="0">
                <a:latin typeface="Helvetica Light" panose="020B0403020202020204" pitchFamily="34" charset="0"/>
                <a:ea typeface="AppleMyungjo" pitchFamily="2" charset="-127"/>
                <a:cs typeface="PF Din Text Universal Light" panose="02000506000000020004" pitchFamily="2" charset="0"/>
              </a:rPr>
              <a:t>Level 6.1</a:t>
            </a:r>
          </a:p>
        </p:txBody>
      </p:sp>
      <p:sp>
        <p:nvSpPr>
          <p:cNvPr id="12" name="TextBox 11">
            <a:extLst>
              <a:ext uri="{FF2B5EF4-FFF2-40B4-BE49-F238E27FC236}">
                <a16:creationId xmlns:a16="http://schemas.microsoft.com/office/drawing/2014/main" id="{862271A4-0215-1348-A97D-F6D300FCADD0}"/>
              </a:ext>
            </a:extLst>
          </p:cNvPr>
          <p:cNvSpPr txBox="1"/>
          <p:nvPr/>
        </p:nvSpPr>
        <p:spPr>
          <a:xfrm>
            <a:off x="5749076" y="4344161"/>
            <a:ext cx="1644184" cy="769441"/>
          </a:xfrm>
          <a:prstGeom prst="rect">
            <a:avLst/>
          </a:prstGeom>
          <a:noFill/>
        </p:spPr>
        <p:txBody>
          <a:bodyPr wrap="square" rtlCol="0">
            <a:spAutoFit/>
          </a:bodyPr>
          <a:lstStyle/>
          <a:p>
            <a:pPr algn="r" rtl="1"/>
            <a:r>
              <a:rPr lang="en-US" sz="2200" dirty="0">
                <a:latin typeface="Helvetica Light" panose="020B0403020202020204" pitchFamily="34" charset="0"/>
                <a:cs typeface="PF Din Text Universal Light" panose="02000506000000020004" pitchFamily="2" charset="0"/>
              </a:rPr>
              <a:t>Term 1 2021-2022</a:t>
            </a:r>
          </a:p>
        </p:txBody>
      </p:sp>
      <p:sp>
        <p:nvSpPr>
          <p:cNvPr id="2" name="Rectangle 1">
            <a:extLst>
              <a:ext uri="{FF2B5EF4-FFF2-40B4-BE49-F238E27FC236}">
                <a16:creationId xmlns:a16="http://schemas.microsoft.com/office/drawing/2014/main" id="{C9B5FA74-5208-A547-B8A1-0B9AB715CA35}"/>
              </a:ext>
            </a:extLst>
          </p:cNvPr>
          <p:cNvSpPr/>
          <p:nvPr/>
        </p:nvSpPr>
        <p:spPr>
          <a:xfrm>
            <a:off x="3048000" y="6463994"/>
            <a:ext cx="6096000" cy="461665"/>
          </a:xfrm>
          <a:prstGeom prst="rect">
            <a:avLst/>
          </a:prstGeom>
        </p:spPr>
        <p:txBody>
          <a:bodyPr>
            <a:spAutoFit/>
          </a:bodyPr>
          <a:lstStyle/>
          <a:p>
            <a:pPr algn="ctr">
              <a:tabLst>
                <a:tab pos="2971800" algn="ctr"/>
                <a:tab pos="5943600" algn="r"/>
              </a:tabLst>
            </a:pPr>
            <a:r>
              <a:rPr lang="en-US" sz="1200" dirty="0">
                <a:solidFill>
                  <a:srgbClr val="9E770E"/>
                </a:solidFill>
                <a:latin typeface="Cronos Pro" panose="020C0502030403020304" pitchFamily="34" charset="77"/>
                <a:ea typeface="Calibri" panose="020F0502020204030204" pitchFamily="34" charset="0"/>
                <a:cs typeface="Arial" panose="020B0604020202020204" pitchFamily="34" charset="0"/>
              </a:rPr>
              <a:t>Federal Entity </a:t>
            </a:r>
            <a:r>
              <a:rPr lang="en-US" sz="1200" dirty="0">
                <a:solidFill>
                  <a:srgbClr val="9E770E"/>
                </a:solidFill>
                <a:latin typeface="Helvetica" pitchFamily="2" charset="0"/>
                <a:ea typeface="Calibri" panose="020F0502020204030204" pitchFamily="34" charset="0"/>
                <a:cs typeface="Arial" panose="020B0604020202020204" pitchFamily="34" charset="0"/>
              </a:rPr>
              <a:t>| </a:t>
            </a:r>
            <a:r>
              <a:rPr lang="ar-SA" sz="1200" dirty="0">
                <a:solidFill>
                  <a:srgbClr val="9E770E"/>
                </a:solidFill>
                <a:latin typeface="AXtManal" pitchFamily="2" charset="0"/>
                <a:ea typeface="Calibri" panose="020F0502020204030204" pitchFamily="34" charset="0"/>
              </a:rPr>
              <a:t>هيئة اتحادية</a:t>
            </a:r>
            <a:r>
              <a:rPr lang="en-US" sz="1200" dirty="0">
                <a:latin typeface="AXtManal" pitchFamily="2" charset="0"/>
                <a:ea typeface="Calibri" panose="020F0502020204030204" pitchFamily="34" charset="0"/>
                <a:cs typeface="Arial" panose="020B0604020202020204" pitchFamily="34" charset="0"/>
              </a:rPr>
              <a:t> </a:t>
            </a:r>
          </a:p>
          <a:p>
            <a:pPr algn="ctr">
              <a:tabLst>
                <a:tab pos="2971800" algn="ctr"/>
                <a:tab pos="5943600" algn="r"/>
              </a:tabLst>
            </a:pP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70001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5D4CA64-863F-244B-94B0-392C7F977D03}"/>
              </a:ext>
            </a:extLst>
          </p:cNvPr>
          <p:cNvSpPr txBox="1"/>
          <p:nvPr/>
        </p:nvSpPr>
        <p:spPr>
          <a:xfrm>
            <a:off x="999852" y="1583494"/>
            <a:ext cx="4547287" cy="523220"/>
          </a:xfrm>
          <a:prstGeom prst="rect">
            <a:avLst/>
          </a:prstGeom>
          <a:noFill/>
        </p:spPr>
        <p:txBody>
          <a:bodyPr wrap="square" rtlCol="0">
            <a:spAutoFit/>
          </a:bodyPr>
          <a:lstStyle/>
          <a:p>
            <a:pPr marL="0" defTabSz="914400" rtl="1" eaLnBrk="1" latinLnBrk="0" hangingPunct="1"/>
            <a:r>
              <a:rPr lang="en-US" sz="2800" b="1" dirty="0">
                <a:latin typeface="Helvetica" pitchFamily="2" charset="0"/>
                <a:ea typeface="AppleMyungjo" pitchFamily="2" charset="-127"/>
                <a:cs typeface="Arial" panose="020B0604020202020204" pitchFamily="34" charset="0"/>
              </a:rPr>
              <a:t>Contents:</a:t>
            </a:r>
          </a:p>
        </p:txBody>
      </p:sp>
      <p:sp>
        <p:nvSpPr>
          <p:cNvPr id="13" name="TextBox 12">
            <a:extLst>
              <a:ext uri="{FF2B5EF4-FFF2-40B4-BE49-F238E27FC236}">
                <a16:creationId xmlns:a16="http://schemas.microsoft.com/office/drawing/2014/main" id="{B60FE727-BDEF-3147-A781-E4B6C44CE802}"/>
              </a:ext>
            </a:extLst>
          </p:cNvPr>
          <p:cNvSpPr txBox="1"/>
          <p:nvPr/>
        </p:nvSpPr>
        <p:spPr>
          <a:xfrm>
            <a:off x="1038544" y="1827827"/>
            <a:ext cx="5096148" cy="4893647"/>
          </a:xfrm>
          <a:prstGeom prst="rect">
            <a:avLst/>
          </a:prstGeom>
          <a:noFill/>
        </p:spPr>
        <p:txBody>
          <a:bodyPr wrap="square" rtlCol="0">
            <a:spAutoFit/>
          </a:bodyPr>
          <a:lstStyle/>
          <a:p>
            <a:pPr defTabSz="914217">
              <a:defRPr/>
            </a:pPr>
            <a:endParaRPr lang="en-GB" sz="2400" kern="0" dirty="0">
              <a:latin typeface="Helvetica" pitchFamily="2" charset="0"/>
              <a:cs typeface="Arial"/>
              <a:sym typeface="Arial"/>
            </a:endParaRPr>
          </a:p>
          <a:p>
            <a:pPr defTabSz="914217">
              <a:defRPr/>
            </a:pPr>
            <a:r>
              <a:rPr lang="en-GB" sz="2400" kern="0" dirty="0">
                <a:latin typeface="Helvetica" pitchFamily="2" charset="0"/>
                <a:cs typeface="Arial"/>
                <a:sym typeface="Arial"/>
              </a:rPr>
              <a:t>Part 1: Preparation - vocabulary</a:t>
            </a:r>
          </a:p>
          <a:p>
            <a:pPr defTabSz="914217">
              <a:defRPr/>
            </a:pPr>
            <a:endParaRPr lang="en-GB" sz="2400" kern="0" dirty="0">
              <a:latin typeface="Helvetica" pitchFamily="2" charset="0"/>
              <a:cs typeface="Arial"/>
              <a:sym typeface="Arial"/>
            </a:endParaRPr>
          </a:p>
          <a:p>
            <a:pPr defTabSz="914217">
              <a:defRPr/>
            </a:pPr>
            <a:r>
              <a:rPr lang="en-GB" sz="2400" kern="0" dirty="0">
                <a:latin typeface="Helvetica" pitchFamily="2" charset="0"/>
                <a:cs typeface="Arial"/>
                <a:sym typeface="Arial"/>
              </a:rPr>
              <a:t>Part 2: Preparation - grammar</a:t>
            </a:r>
          </a:p>
          <a:p>
            <a:pPr defTabSz="914217">
              <a:defRPr/>
            </a:pPr>
            <a:endParaRPr lang="en-GB" sz="2400" kern="0" dirty="0">
              <a:latin typeface="Helvetica" pitchFamily="2" charset="0"/>
              <a:cs typeface="Arial"/>
              <a:sym typeface="Arial"/>
            </a:endParaRPr>
          </a:p>
          <a:p>
            <a:pPr defTabSz="914217">
              <a:defRPr/>
            </a:pPr>
            <a:r>
              <a:rPr lang="en-GB" sz="2400" kern="0" dirty="0">
                <a:latin typeface="Helvetica" pitchFamily="2" charset="0"/>
                <a:cs typeface="Arial"/>
                <a:sym typeface="Arial"/>
              </a:rPr>
              <a:t>Part 3: Mini - research task</a:t>
            </a:r>
          </a:p>
          <a:p>
            <a:pPr defTabSz="914217">
              <a:defRPr/>
            </a:pPr>
            <a:endParaRPr lang="en-GB" sz="2400" kern="0" dirty="0">
              <a:latin typeface="Helvetica" pitchFamily="2" charset="0"/>
              <a:cs typeface="Arial"/>
              <a:sym typeface="Arial"/>
            </a:endParaRPr>
          </a:p>
          <a:p>
            <a:pPr defTabSz="914217">
              <a:defRPr/>
            </a:pPr>
            <a:r>
              <a:rPr lang="en-GB" sz="2400" kern="0" dirty="0">
                <a:latin typeface="Helvetica" pitchFamily="2" charset="0"/>
                <a:cs typeface="Arial"/>
                <a:sym typeface="Arial"/>
              </a:rPr>
              <a:t>Part 4: Top tips</a:t>
            </a:r>
          </a:p>
          <a:p>
            <a:pPr defTabSz="914217">
              <a:defRPr/>
            </a:pPr>
            <a:endParaRPr lang="en-GB" sz="2400" b="1" kern="0" dirty="0">
              <a:latin typeface="Arial"/>
              <a:cs typeface="Arial"/>
              <a:sym typeface="Arial"/>
            </a:endParaRPr>
          </a:p>
          <a:p>
            <a:pPr defTabSz="914217">
              <a:defRPr/>
            </a:pPr>
            <a:br>
              <a:rPr lang="en-GB" sz="2400" kern="0" dirty="0">
                <a:solidFill>
                  <a:srgbClr val="B68A35"/>
                </a:solidFill>
                <a:latin typeface="Arial"/>
                <a:cs typeface="Arial"/>
                <a:sym typeface="Arial"/>
              </a:rPr>
            </a:br>
            <a:r>
              <a:rPr lang="en-GB" sz="2400" kern="0" dirty="0">
                <a:solidFill>
                  <a:srgbClr val="BCBDC0"/>
                </a:solidFill>
                <a:latin typeface="Helvetica" pitchFamily="2" charset="0"/>
                <a:cs typeface="Arial"/>
                <a:sym typeface="Arial"/>
              </a:rPr>
              <a:t>Level 6.1</a:t>
            </a:r>
            <a:endParaRPr lang="en-GB" sz="2400" i="1" kern="0" dirty="0">
              <a:solidFill>
                <a:srgbClr val="BCBDC0"/>
              </a:solidFill>
              <a:latin typeface="Helvetica" pitchFamily="2" charset="0"/>
              <a:cs typeface="Arial"/>
            </a:endParaRPr>
          </a:p>
          <a:p>
            <a:pPr lvl="0" defTabSz="914217">
              <a:defRPr/>
            </a:pPr>
            <a:br>
              <a:rPr lang="en-GB" sz="2400" kern="0" dirty="0">
                <a:solidFill>
                  <a:srgbClr val="B68A35"/>
                </a:solidFill>
                <a:latin typeface="Helvetica" pitchFamily="2" charset="0"/>
                <a:cs typeface="Arial"/>
                <a:sym typeface="Arial"/>
              </a:rPr>
            </a:br>
            <a:r>
              <a:rPr lang="en-GB" sz="2400" kern="0" dirty="0">
                <a:solidFill>
                  <a:srgbClr val="BCBDC0"/>
                </a:solidFill>
                <a:latin typeface="Helvetica" pitchFamily="2" charset="0"/>
                <a:cs typeface="Arial"/>
                <a:sym typeface="Arial"/>
              </a:rPr>
              <a:t>Term 1 Academic Year 2021-2022</a:t>
            </a:r>
            <a:endParaRPr lang="en-GB" sz="2400" kern="0" dirty="0">
              <a:solidFill>
                <a:srgbClr val="BCBDC0"/>
              </a:solidFill>
              <a:latin typeface="Helvetica" pitchFamily="2" charset="0"/>
              <a:cs typeface="Arial"/>
            </a:endParaRPr>
          </a:p>
        </p:txBody>
      </p:sp>
      <p:sp>
        <p:nvSpPr>
          <p:cNvPr id="2" name="Slide Number Placeholder 1">
            <a:extLst>
              <a:ext uri="{FF2B5EF4-FFF2-40B4-BE49-F238E27FC236}">
                <a16:creationId xmlns:a16="http://schemas.microsoft.com/office/drawing/2014/main" id="{44AF95CD-08AD-ED40-96B2-68F46334724D}"/>
              </a:ext>
            </a:extLst>
          </p:cNvPr>
          <p:cNvSpPr>
            <a:spLocks noGrp="1"/>
          </p:cNvSpPr>
          <p:nvPr>
            <p:ph type="sldNum" sz="quarter" idx="12"/>
          </p:nvPr>
        </p:nvSpPr>
        <p:spPr/>
        <p:txBody>
          <a:bodyPr/>
          <a:lstStyle/>
          <a:p>
            <a:fld id="{C5A5AB9B-F023-8B4A-BE34-5ADCF95463FD}" type="slidenum">
              <a:rPr lang="en-US" smtClean="0"/>
              <a:pPr/>
              <a:t>2</a:t>
            </a:fld>
            <a:endParaRPr lang="en-US" dirty="0"/>
          </a:p>
        </p:txBody>
      </p:sp>
      <p:pic>
        <p:nvPicPr>
          <p:cNvPr id="5" name="Graphic 4" descr="Desk">
            <a:extLst>
              <a:ext uri="{FF2B5EF4-FFF2-40B4-BE49-F238E27FC236}">
                <a16:creationId xmlns:a16="http://schemas.microsoft.com/office/drawing/2014/main" id="{906DE337-E3AC-4040-8639-E9B2C8CEEA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22704" y="1583494"/>
            <a:ext cx="3640308" cy="3691011"/>
          </a:xfrm>
          <a:prstGeom prst="rect">
            <a:avLst/>
          </a:prstGeom>
        </p:spPr>
      </p:pic>
    </p:spTree>
    <p:extLst>
      <p:ext uri="{BB962C8B-B14F-4D97-AF65-F5344CB8AC3E}">
        <p14:creationId xmlns:p14="http://schemas.microsoft.com/office/powerpoint/2010/main" val="752731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273C3D6-E4E9-494F-BAA1-4754BA5BAAA0}"/>
              </a:ext>
            </a:extLst>
          </p:cNvPr>
          <p:cNvSpPr txBox="1"/>
          <p:nvPr/>
        </p:nvSpPr>
        <p:spPr>
          <a:xfrm>
            <a:off x="6284686" y="3806372"/>
            <a:ext cx="5528878" cy="2431435"/>
          </a:xfrm>
          <a:prstGeom prst="rect">
            <a:avLst/>
          </a:prstGeom>
          <a:noFill/>
        </p:spPr>
        <p:txBody>
          <a:bodyPr wrap="square" rtlCol="0">
            <a:spAutoFit/>
          </a:bodyPr>
          <a:lstStyle/>
          <a:p>
            <a:pPr defTabSz="914217">
              <a:defRPr/>
            </a:pPr>
            <a:r>
              <a:rPr lang="en-GB" sz="4000" b="1" kern="0" dirty="0">
                <a:latin typeface="Helvetica" pitchFamily="2" charset="0"/>
                <a:cs typeface="Arial"/>
                <a:sym typeface="Arial"/>
              </a:rPr>
              <a:t>Part 1: Preparation – 		Vocabulary.</a:t>
            </a:r>
          </a:p>
          <a:p>
            <a:pPr defTabSz="914217">
              <a:defRPr/>
            </a:pPr>
            <a:r>
              <a:rPr lang="en-GB" sz="2400" b="1" kern="0" dirty="0">
                <a:latin typeface="Helvetica" pitchFamily="2" charset="0"/>
                <a:cs typeface="Arial"/>
                <a:sym typeface="Arial"/>
              </a:rPr>
              <a:t>		</a:t>
            </a:r>
          </a:p>
          <a:p>
            <a:pPr defTabSz="914217">
              <a:defRPr/>
            </a:pPr>
            <a:r>
              <a:rPr lang="en-GB" sz="2400" b="1" kern="0" dirty="0">
                <a:latin typeface="Helvetica" pitchFamily="2" charset="0"/>
                <a:cs typeface="Arial"/>
                <a:sym typeface="Arial"/>
              </a:rPr>
              <a:t>		Learn these words for 		the skills check.</a:t>
            </a:r>
          </a:p>
        </p:txBody>
      </p:sp>
    </p:spTree>
    <p:extLst>
      <p:ext uri="{BB962C8B-B14F-4D97-AF65-F5344CB8AC3E}">
        <p14:creationId xmlns:p14="http://schemas.microsoft.com/office/powerpoint/2010/main" val="1285236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96"/>
        <p:cNvGrpSpPr/>
        <p:nvPr/>
      </p:nvGrpSpPr>
      <p:grpSpPr>
        <a:xfrm>
          <a:off x="0" y="0"/>
          <a:ext cx="0" cy="0"/>
          <a:chOff x="0" y="0"/>
          <a:chExt cx="0" cy="0"/>
        </a:xfrm>
      </p:grpSpPr>
      <p:sp>
        <p:nvSpPr>
          <p:cNvPr id="8197" name="Google Shape;8197;p1"/>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a:t>
            </a:fld>
            <a:endParaRPr/>
          </a:p>
        </p:txBody>
      </p:sp>
      <p:sp>
        <p:nvSpPr>
          <p:cNvPr id="8198" name="Google Shape;8198;p1"/>
          <p:cNvSpPr/>
          <p:nvPr/>
        </p:nvSpPr>
        <p:spPr>
          <a:xfrm>
            <a:off x="5376443" y="3402695"/>
            <a:ext cx="5865300" cy="2615100"/>
          </a:xfrm>
          <a:prstGeom prst="rect">
            <a:avLst/>
          </a:prstGeom>
          <a:solidFill>
            <a:srgbClr val="D8D8D8"/>
          </a:solidFill>
          <a:ln w="12700" cap="flat" cmpd="sng">
            <a:solidFill>
              <a:srgbClr val="FFDD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1" i="0" u="none" strike="noStrike" cap="none" dirty="0">
                <a:solidFill>
                  <a:schemeClr val="dk1"/>
                </a:solidFill>
                <a:latin typeface="Helvetica" panose="020B0604020202020204" pitchFamily="34" charset="0"/>
                <a:ea typeface="Helvetica Neue"/>
                <a:cs typeface="Helvetica" panose="020B0604020202020204" pitchFamily="34" charset="0"/>
                <a:sym typeface="Helvetica Neue"/>
              </a:rPr>
              <a:t>shelter</a:t>
            </a:r>
            <a:endParaRPr sz="1800" dirty="0">
              <a:solidFill>
                <a:schemeClr val="dk1"/>
              </a:solidFill>
              <a:latin typeface="Helvetica" panose="020B0604020202020204" pitchFamily="34" charset="0"/>
              <a:ea typeface="Helvetica Neue"/>
              <a:cs typeface="Helvetica" panose="020B0604020202020204" pitchFamily="34" charset="0"/>
              <a:sym typeface="Helvetica Neue"/>
            </a:endParaRPr>
          </a:p>
          <a:p>
            <a:pPr marL="0" marR="0" lvl="0" indent="0" algn="l" rtl="0">
              <a:spcBef>
                <a:spcPts val="0"/>
              </a:spcBef>
              <a:spcAft>
                <a:spcPts val="0"/>
              </a:spcAft>
              <a:buNone/>
            </a:pPr>
            <a:endParaRPr sz="18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r>
              <a:rPr lang="en-US" sz="1800" dirty="0">
                <a:solidFill>
                  <a:schemeClr val="dk1"/>
                </a:solidFill>
                <a:latin typeface="Helvetica" pitchFamily="2" charset="0"/>
                <a:ea typeface="Calibri"/>
                <a:cs typeface="Calibri"/>
                <a:sym typeface="Calibri"/>
              </a:rPr>
              <a:t>a place that protects you from bad weather or danger</a:t>
            </a:r>
            <a:endParaRPr sz="1800" dirty="0">
              <a:solidFill>
                <a:schemeClr val="dk1"/>
              </a:solidFill>
              <a:latin typeface="Helvetica" pitchFamily="2" charset="0"/>
              <a:ea typeface="Helvetica Neue"/>
              <a:cs typeface="Helvetica Neue"/>
              <a:sym typeface="Helvetica Neue"/>
            </a:endParaRPr>
          </a:p>
        </p:txBody>
      </p:sp>
      <p:sp>
        <p:nvSpPr>
          <p:cNvPr id="8200" name="Google Shape;8200;p1"/>
          <p:cNvSpPr txBox="1"/>
          <p:nvPr/>
        </p:nvSpPr>
        <p:spPr>
          <a:xfrm>
            <a:off x="11211951" y="2025748"/>
            <a:ext cx="184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202" name="Google Shape;8202;p1">
            <a:hlinkClick r:id="rId4"/>
          </p:cNvPr>
          <p:cNvPicPr preferRelativeResize="0"/>
          <p:nvPr/>
        </p:nvPicPr>
        <p:blipFill rotWithShape="1">
          <a:blip r:embed="rId5">
            <a:alphaModFix/>
          </a:blip>
          <a:srcRect/>
          <a:stretch/>
        </p:blipFill>
        <p:spPr>
          <a:xfrm>
            <a:off x="1013292" y="1757472"/>
            <a:ext cx="4260323" cy="4260323"/>
          </a:xfrm>
          <a:prstGeom prst="rect">
            <a:avLst/>
          </a:prstGeom>
          <a:noFill/>
          <a:ln>
            <a:noFill/>
          </a:ln>
        </p:spPr>
      </p:pic>
      <p:sp>
        <p:nvSpPr>
          <p:cNvPr id="9" name="TextBox 8">
            <a:extLst>
              <a:ext uri="{FF2B5EF4-FFF2-40B4-BE49-F238E27FC236}">
                <a16:creationId xmlns:a16="http://schemas.microsoft.com/office/drawing/2014/main" id="{524C0003-A1B2-3E49-86F0-E22A9C232CD1}"/>
              </a:ext>
            </a:extLst>
          </p:cNvPr>
          <p:cNvSpPr txBox="1"/>
          <p:nvPr/>
        </p:nvSpPr>
        <p:spPr>
          <a:xfrm flipH="1">
            <a:off x="1013291" y="6017795"/>
            <a:ext cx="2855323" cy="215444"/>
          </a:xfrm>
          <a:prstGeom prst="rect">
            <a:avLst/>
          </a:prstGeom>
          <a:noFill/>
        </p:spPr>
        <p:txBody>
          <a:bodyPr wrap="square" rtlCol="0">
            <a:spAutoFit/>
          </a:bodyPr>
          <a:lstStyle/>
          <a:p>
            <a:r>
              <a:rPr lang="en-AE" sz="800" dirty="0">
                <a:hlinkClick r:id="rId4"/>
              </a:rPr>
              <a:t>Autumn house </a:t>
            </a:r>
            <a:r>
              <a:rPr lang="en-AE" sz="800" dirty="0"/>
              <a:t>icreated by banner vector, c.2020, freekpik.com</a:t>
            </a:r>
          </a:p>
        </p:txBody>
      </p:sp>
      <p:pic>
        <p:nvPicPr>
          <p:cNvPr id="1026" name="Picture 2" descr="Tipi, Tent, Tepee, Teepee, Indian, Native, Aboriginal">
            <a:extLst>
              <a:ext uri="{FF2B5EF4-FFF2-40B4-BE49-F238E27FC236}">
                <a16:creationId xmlns:a16="http://schemas.microsoft.com/office/drawing/2014/main" id="{9BD3F3AC-8F32-5047-8A46-4E928835C9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12452" y="328722"/>
            <a:ext cx="3393281"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414A357-14E8-1641-926D-8A202E2F520C}"/>
              </a:ext>
            </a:extLst>
          </p:cNvPr>
          <p:cNvSpPr txBox="1"/>
          <p:nvPr/>
        </p:nvSpPr>
        <p:spPr>
          <a:xfrm>
            <a:off x="6659947" y="3064141"/>
            <a:ext cx="4260323" cy="215444"/>
          </a:xfrm>
          <a:prstGeom prst="rect">
            <a:avLst/>
          </a:prstGeom>
          <a:noFill/>
        </p:spPr>
        <p:txBody>
          <a:bodyPr wrap="square" rtlCol="0">
            <a:spAutoFit/>
          </a:bodyPr>
          <a:lstStyle/>
          <a:p>
            <a:r>
              <a:rPr lang="en-AE" sz="800" dirty="0">
                <a:hlinkClick r:id="rId7"/>
              </a:rPr>
              <a:t>Tipi </a:t>
            </a:r>
            <a:r>
              <a:rPr lang="en-AE" sz="800" dirty="0"/>
              <a:t>by open clip art vectors, , c.2020, from Pixabay.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5</a:t>
            </a:fld>
            <a:endParaRPr lang="en-US" dirty="0"/>
          </a:p>
        </p:txBody>
      </p:sp>
      <p:graphicFrame>
        <p:nvGraphicFramePr>
          <p:cNvPr id="9" name="Table 5">
            <a:extLst>
              <a:ext uri="{FF2B5EF4-FFF2-40B4-BE49-F238E27FC236}">
                <a16:creationId xmlns:a16="http://schemas.microsoft.com/office/drawing/2014/main" id="{34168ED7-A39A-4A49-92AC-B73A2DC2E45D}"/>
              </a:ext>
            </a:extLst>
          </p:cNvPr>
          <p:cNvGraphicFramePr>
            <a:graphicFrameLocks noGrp="1"/>
          </p:cNvGraphicFramePr>
          <p:nvPr>
            <p:extLst>
              <p:ext uri="{D42A27DB-BD31-4B8C-83A1-F6EECF244321}">
                <p14:modId xmlns:p14="http://schemas.microsoft.com/office/powerpoint/2010/main" val="2542132886"/>
              </p:ext>
            </p:extLst>
          </p:nvPr>
        </p:nvGraphicFramePr>
        <p:xfrm>
          <a:off x="886576" y="2585545"/>
          <a:ext cx="10891814" cy="2073300"/>
        </p:xfrm>
        <a:graphic>
          <a:graphicData uri="http://schemas.openxmlformats.org/drawingml/2006/table">
            <a:tbl>
              <a:tblPr firstRow="1" bandRow="1">
                <a:tableStyleId>{EB9631B5-78F2-41C9-869B-9F39066F8104}</a:tableStyleId>
              </a:tblPr>
              <a:tblGrid>
                <a:gridCol w="2351904">
                  <a:extLst>
                    <a:ext uri="{9D8B030D-6E8A-4147-A177-3AD203B41FA5}">
                      <a16:colId xmlns:a16="http://schemas.microsoft.com/office/drawing/2014/main" val="1840574432"/>
                    </a:ext>
                  </a:extLst>
                </a:gridCol>
                <a:gridCol w="2014500">
                  <a:extLst>
                    <a:ext uri="{9D8B030D-6E8A-4147-A177-3AD203B41FA5}">
                      <a16:colId xmlns:a16="http://schemas.microsoft.com/office/drawing/2014/main" val="3850848906"/>
                    </a:ext>
                  </a:extLst>
                </a:gridCol>
                <a:gridCol w="3092727">
                  <a:extLst>
                    <a:ext uri="{9D8B030D-6E8A-4147-A177-3AD203B41FA5}">
                      <a16:colId xmlns:a16="http://schemas.microsoft.com/office/drawing/2014/main" val="550140513"/>
                    </a:ext>
                  </a:extLst>
                </a:gridCol>
                <a:gridCol w="3432683">
                  <a:extLst>
                    <a:ext uri="{9D8B030D-6E8A-4147-A177-3AD203B41FA5}">
                      <a16:colId xmlns:a16="http://schemas.microsoft.com/office/drawing/2014/main" val="1690617751"/>
                    </a:ext>
                  </a:extLst>
                </a:gridCol>
              </a:tblGrid>
              <a:tr h="815149">
                <a:tc>
                  <a:txBody>
                    <a:bodyPr/>
                    <a:lstStyle/>
                    <a:p>
                      <a:pPr algn="ctr"/>
                      <a:r>
                        <a:rPr lang="en-AE" sz="3600" dirty="0">
                          <a:solidFill>
                            <a:schemeClr val="tx1"/>
                          </a:solidFill>
                          <a:latin typeface="Helvetica" pitchFamily="2" charset="0"/>
                        </a:rPr>
                        <a:t>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3600" dirty="0">
                          <a:solidFill>
                            <a:schemeClr val="tx1"/>
                          </a:solidFill>
                          <a:latin typeface="Helvetica" pitchFamily="2" charset="0"/>
                        </a:rPr>
                        <a:t>class</a:t>
                      </a:r>
                      <a:endParaRPr lang="en-AE" sz="3600" dirty="0">
                        <a:solidFill>
                          <a:schemeClr val="tx1"/>
                        </a:solidFill>
                        <a:latin typeface="Helvetica"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sentence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52883245"/>
                  </a:ext>
                </a:extLst>
              </a:tr>
              <a:tr h="1258151">
                <a:tc>
                  <a:txBody>
                    <a:bodyPr/>
                    <a:lstStyle/>
                    <a:p>
                      <a:r>
                        <a:rPr lang="en-AE" dirty="0">
                          <a:latin typeface="Helvetica" pitchFamily="2" charset="0"/>
                        </a:rPr>
                        <a:t>shelter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E" dirty="0">
                          <a:latin typeface="Helvetica" pitchFamily="2" charset="0"/>
                        </a:rPr>
                        <a:t>noun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Helvetica" pitchFamily="2" charset="0"/>
                        </a:rPr>
                        <a:t>a</a:t>
                      </a:r>
                      <a:r>
                        <a:rPr lang="en-AE" dirty="0">
                          <a:latin typeface="Helvetica" pitchFamily="2" charset="0"/>
                        </a:rPr>
                        <a:t> place that protects you from bad weather or danger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E" dirty="0">
                          <a:latin typeface="Helvetica" pitchFamily="2" charset="0"/>
                        </a:rPr>
                        <a:t>Leila was very tired from climbing the mountain. She needed to find a shelter from the rain, wind and cold.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3650420"/>
                  </a:ext>
                </a:extLst>
              </a:tr>
            </a:tbl>
          </a:graphicData>
        </a:graphic>
      </p:graphicFrame>
      <p:sp>
        <p:nvSpPr>
          <p:cNvPr id="4" name="TextBox 3">
            <a:extLst>
              <a:ext uri="{FF2B5EF4-FFF2-40B4-BE49-F238E27FC236}">
                <a16:creationId xmlns:a16="http://schemas.microsoft.com/office/drawing/2014/main" id="{DFF9BC16-419C-5145-A591-2C410DC2487E}"/>
              </a:ext>
            </a:extLst>
          </p:cNvPr>
          <p:cNvSpPr txBox="1"/>
          <p:nvPr/>
        </p:nvSpPr>
        <p:spPr>
          <a:xfrm>
            <a:off x="3190780" y="0"/>
            <a:ext cx="6896746" cy="584775"/>
          </a:xfrm>
          <a:prstGeom prst="rect">
            <a:avLst/>
          </a:prstGeom>
          <a:noFill/>
        </p:spPr>
        <p:txBody>
          <a:bodyPr wrap="square" rtlCol="0">
            <a:spAutoFit/>
          </a:bodyPr>
          <a:lstStyle/>
          <a:p>
            <a:endParaRPr lang="en-US" sz="1600" dirty="0"/>
          </a:p>
          <a:p>
            <a:r>
              <a:rPr lang="en-AE" sz="1600" dirty="0">
                <a:highlight>
                  <a:srgbClr val="FFFF00"/>
                </a:highlight>
              </a:rPr>
              <a:t> </a:t>
            </a:r>
          </a:p>
        </p:txBody>
      </p:sp>
    </p:spTree>
    <p:extLst>
      <p:ext uri="{BB962C8B-B14F-4D97-AF65-F5344CB8AC3E}">
        <p14:creationId xmlns:p14="http://schemas.microsoft.com/office/powerpoint/2010/main" val="3120207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6</a:t>
            </a:fld>
            <a:endParaRPr lang="en-US" dirty="0"/>
          </a:p>
        </p:txBody>
      </p:sp>
      <p:sp>
        <p:nvSpPr>
          <p:cNvPr id="7" name="Rectangle 6">
            <a:extLst>
              <a:ext uri="{FF2B5EF4-FFF2-40B4-BE49-F238E27FC236}">
                <a16:creationId xmlns:a16="http://schemas.microsoft.com/office/drawing/2014/main" id="{CDC17F59-7BDC-7F4F-BE9D-E2A4BD913B9D}"/>
              </a:ext>
            </a:extLst>
          </p:cNvPr>
          <p:cNvSpPr/>
          <p:nvPr/>
        </p:nvSpPr>
        <p:spPr>
          <a:xfrm>
            <a:off x="5358972" y="3923931"/>
            <a:ext cx="5744456" cy="2614980"/>
          </a:xfrm>
          <a:prstGeom prst="rect">
            <a:avLst/>
          </a:prstGeom>
          <a:solidFill>
            <a:schemeClr val="bg1">
              <a:lumMod val="85000"/>
            </a:schemeClr>
          </a:solidFill>
          <a:ln>
            <a:solidFill>
              <a:srgbClr val="FFDD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latin typeface="Helvetica" pitchFamily="2" charset="0"/>
                <a:cs typeface="Arial" panose="020B0604020202020204" pitchFamily="34" charset="0"/>
              </a:rPr>
              <a:t>hurricane</a:t>
            </a:r>
            <a:endParaRPr lang="en-US" dirty="0">
              <a:solidFill>
                <a:schemeClr val="tx1"/>
              </a:solidFill>
              <a:latin typeface="Helvetica" pitchFamily="2" charset="0"/>
            </a:endParaRPr>
          </a:p>
          <a:p>
            <a:endParaRPr lang="en-US" dirty="0">
              <a:solidFill>
                <a:schemeClr val="tx1"/>
              </a:solidFill>
              <a:latin typeface="Helvetica" pitchFamily="2" charset="0"/>
            </a:endParaRPr>
          </a:p>
          <a:p>
            <a:r>
              <a:rPr lang="en-US" dirty="0">
                <a:solidFill>
                  <a:schemeClr val="tx1"/>
                </a:solidFill>
                <a:latin typeface="Helvetica" pitchFamily="2" charset="0"/>
              </a:rPr>
              <a:t>a heavy storm with very strong winds</a:t>
            </a:r>
          </a:p>
        </p:txBody>
      </p:sp>
      <p:pic>
        <p:nvPicPr>
          <p:cNvPr id="8" name="Google Shape;135;p6" descr="Bubble chart&#10;&#10;Description automatically generated">
            <a:extLst>
              <a:ext uri="{FF2B5EF4-FFF2-40B4-BE49-F238E27FC236}">
                <a16:creationId xmlns:a16="http://schemas.microsoft.com/office/drawing/2014/main" id="{7990D248-B385-8340-9859-4904DE20897F}"/>
              </a:ext>
            </a:extLst>
          </p:cNvPr>
          <p:cNvPicPr preferRelativeResize="0"/>
          <p:nvPr/>
        </p:nvPicPr>
        <p:blipFill rotWithShape="1">
          <a:blip r:embed="rId4">
            <a:alphaModFix amt="20000"/>
          </a:blip>
          <a:srcRect l="14923" t="43258" r="14217" b="17216"/>
          <a:stretch/>
        </p:blipFill>
        <p:spPr>
          <a:xfrm rot="-335697">
            <a:off x="2580512" y="1308627"/>
            <a:ext cx="1213624" cy="738669"/>
          </a:xfrm>
          <a:prstGeom prst="ellipse">
            <a:avLst/>
          </a:prstGeom>
          <a:noFill/>
          <a:ln>
            <a:noFill/>
          </a:ln>
        </p:spPr>
      </p:pic>
      <p:pic>
        <p:nvPicPr>
          <p:cNvPr id="6" name="Picture 5">
            <a:extLst>
              <a:ext uri="{FF2B5EF4-FFF2-40B4-BE49-F238E27FC236}">
                <a16:creationId xmlns:a16="http://schemas.microsoft.com/office/drawing/2014/main" id="{31CA18AE-81F1-7545-882D-826A26A16B8B}"/>
              </a:ext>
            </a:extLst>
          </p:cNvPr>
          <p:cNvPicPr>
            <a:picLocks noChangeAspect="1"/>
          </p:cNvPicPr>
          <p:nvPr/>
        </p:nvPicPr>
        <p:blipFill>
          <a:blip r:embed="rId5"/>
          <a:stretch>
            <a:fillRect/>
          </a:stretch>
        </p:blipFill>
        <p:spPr>
          <a:xfrm>
            <a:off x="1088572" y="1374914"/>
            <a:ext cx="4116491" cy="5163997"/>
          </a:xfrm>
          <a:prstGeom prst="rect">
            <a:avLst/>
          </a:prstGeom>
        </p:spPr>
      </p:pic>
      <p:pic>
        <p:nvPicPr>
          <p:cNvPr id="5" name="Picture 4">
            <a:extLst>
              <a:ext uri="{FF2B5EF4-FFF2-40B4-BE49-F238E27FC236}">
                <a16:creationId xmlns:a16="http://schemas.microsoft.com/office/drawing/2014/main" id="{6D1A0035-6F04-4449-ADB2-5832522D3660}"/>
              </a:ext>
            </a:extLst>
          </p:cNvPr>
          <p:cNvPicPr>
            <a:picLocks noChangeAspect="1"/>
          </p:cNvPicPr>
          <p:nvPr/>
        </p:nvPicPr>
        <p:blipFill rotWithShape="1">
          <a:blip r:embed="rId6"/>
          <a:srcRect r="1913"/>
          <a:stretch/>
        </p:blipFill>
        <p:spPr>
          <a:xfrm>
            <a:off x="5358972" y="1265991"/>
            <a:ext cx="5744456" cy="2507851"/>
          </a:xfrm>
          <a:prstGeom prst="rect">
            <a:avLst/>
          </a:prstGeom>
        </p:spPr>
      </p:pic>
      <p:sp>
        <p:nvSpPr>
          <p:cNvPr id="12" name="TextBox 11">
            <a:extLst>
              <a:ext uri="{FF2B5EF4-FFF2-40B4-BE49-F238E27FC236}">
                <a16:creationId xmlns:a16="http://schemas.microsoft.com/office/drawing/2014/main" id="{BD97D33A-27DD-264D-8BCC-A019EB79787B}"/>
              </a:ext>
            </a:extLst>
          </p:cNvPr>
          <p:cNvSpPr txBox="1"/>
          <p:nvPr/>
        </p:nvSpPr>
        <p:spPr>
          <a:xfrm>
            <a:off x="1088572" y="6538911"/>
            <a:ext cx="4270400" cy="338554"/>
          </a:xfrm>
          <a:prstGeom prst="rect">
            <a:avLst/>
          </a:prstGeom>
          <a:noFill/>
        </p:spPr>
        <p:txBody>
          <a:bodyPr wrap="square" rtlCol="0">
            <a:spAutoFit/>
          </a:bodyPr>
          <a:lstStyle/>
          <a:p>
            <a:r>
              <a:rPr lang="en-US" sz="800" b="1" dirty="0">
                <a:hlinkClick r:id="rId7"/>
              </a:rPr>
              <a:t>Tornado</a:t>
            </a:r>
            <a:r>
              <a:rPr lang="en-US" sz="800" dirty="0">
                <a:hlinkClick r:id="rId7"/>
              </a:rPr>
              <a:t> Breakthrough Stormy Weather </a:t>
            </a:r>
            <a:r>
              <a:rPr lang="en-US" sz="800" dirty="0"/>
              <a:t>by Vincent HIE Cool Wall Decor Art Print, 2019,from </a:t>
            </a:r>
            <a:r>
              <a:rPr lang="en-US" sz="800" dirty="0" err="1"/>
              <a:t>Freepic.com</a:t>
            </a:r>
            <a:endParaRPr lang="en-AE" sz="800" dirty="0"/>
          </a:p>
        </p:txBody>
      </p:sp>
      <p:sp>
        <p:nvSpPr>
          <p:cNvPr id="14" name="TextBox 13">
            <a:extLst>
              <a:ext uri="{FF2B5EF4-FFF2-40B4-BE49-F238E27FC236}">
                <a16:creationId xmlns:a16="http://schemas.microsoft.com/office/drawing/2014/main" id="{14885802-129F-8F40-8935-A99A07FFB234}"/>
              </a:ext>
            </a:extLst>
          </p:cNvPr>
          <p:cNvSpPr txBox="1"/>
          <p:nvPr/>
        </p:nvSpPr>
        <p:spPr>
          <a:xfrm>
            <a:off x="5358972" y="3684960"/>
            <a:ext cx="2743199" cy="200055"/>
          </a:xfrm>
          <a:prstGeom prst="rect">
            <a:avLst/>
          </a:prstGeom>
          <a:noFill/>
        </p:spPr>
        <p:txBody>
          <a:bodyPr wrap="square" rtlCol="0">
            <a:spAutoFit/>
          </a:bodyPr>
          <a:lstStyle/>
          <a:p>
            <a:r>
              <a:rPr lang="en-US" sz="700" dirty="0">
                <a:solidFill>
                  <a:schemeClr val="tx1">
                    <a:lumMod val="50000"/>
                    <a:lumOff val="50000"/>
                  </a:schemeClr>
                </a:solidFill>
                <a:hlinkClick r:id="rId8"/>
              </a:rPr>
              <a:t>People vector </a:t>
            </a:r>
            <a:r>
              <a:rPr lang="en-US" sz="700" dirty="0">
                <a:solidFill>
                  <a:schemeClr val="tx1">
                    <a:lumMod val="50000"/>
                    <a:lumOff val="50000"/>
                  </a:schemeClr>
                </a:solidFill>
              </a:rPr>
              <a:t>Hurricane by </a:t>
            </a:r>
            <a:r>
              <a:rPr lang="en-US" sz="700" dirty="0" err="1">
                <a:solidFill>
                  <a:schemeClr val="tx1">
                    <a:lumMod val="50000"/>
                    <a:lumOff val="50000"/>
                  </a:schemeClr>
                </a:solidFill>
              </a:rPr>
              <a:t>nohat.cc</a:t>
            </a:r>
            <a:r>
              <a:rPr lang="en-US" sz="700" dirty="0">
                <a:solidFill>
                  <a:schemeClr val="tx1">
                    <a:lumMod val="50000"/>
                    <a:lumOff val="50000"/>
                  </a:schemeClr>
                </a:solidFill>
              </a:rPr>
              <a:t>. 2019 , from </a:t>
            </a:r>
            <a:r>
              <a:rPr lang="en-US" sz="700" dirty="0" err="1">
                <a:solidFill>
                  <a:schemeClr val="tx1">
                    <a:lumMod val="50000"/>
                    <a:lumOff val="50000"/>
                  </a:schemeClr>
                </a:solidFill>
              </a:rPr>
              <a:t>Freepic.com</a:t>
            </a:r>
            <a:r>
              <a:rPr lang="en-US" sz="700" dirty="0">
                <a:solidFill>
                  <a:schemeClr val="tx1">
                    <a:lumMod val="50000"/>
                    <a:lumOff val="50000"/>
                  </a:schemeClr>
                </a:solidFill>
              </a:rPr>
              <a:t> </a:t>
            </a:r>
          </a:p>
        </p:txBody>
      </p:sp>
    </p:spTree>
    <p:extLst>
      <p:ext uri="{BB962C8B-B14F-4D97-AF65-F5344CB8AC3E}">
        <p14:creationId xmlns:p14="http://schemas.microsoft.com/office/powerpoint/2010/main" val="2628629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7</a:t>
            </a:fld>
            <a:endParaRPr lang="en-US" dirty="0"/>
          </a:p>
        </p:txBody>
      </p:sp>
      <p:graphicFrame>
        <p:nvGraphicFramePr>
          <p:cNvPr id="9" name="Table 5">
            <a:extLst>
              <a:ext uri="{FF2B5EF4-FFF2-40B4-BE49-F238E27FC236}">
                <a16:creationId xmlns:a16="http://schemas.microsoft.com/office/drawing/2014/main" id="{34168ED7-A39A-4A49-92AC-B73A2DC2E45D}"/>
              </a:ext>
            </a:extLst>
          </p:cNvPr>
          <p:cNvGraphicFramePr>
            <a:graphicFrameLocks noGrp="1"/>
          </p:cNvGraphicFramePr>
          <p:nvPr>
            <p:extLst>
              <p:ext uri="{D42A27DB-BD31-4B8C-83A1-F6EECF244321}">
                <p14:modId xmlns:p14="http://schemas.microsoft.com/office/powerpoint/2010/main" val="880550926"/>
              </p:ext>
            </p:extLst>
          </p:nvPr>
        </p:nvGraphicFramePr>
        <p:xfrm>
          <a:off x="886576" y="2585545"/>
          <a:ext cx="10891814" cy="2073300"/>
        </p:xfrm>
        <a:graphic>
          <a:graphicData uri="http://schemas.openxmlformats.org/drawingml/2006/table">
            <a:tbl>
              <a:tblPr firstRow="1" bandRow="1">
                <a:tableStyleId>{EB9631B5-78F2-41C9-869B-9F39066F8104}</a:tableStyleId>
              </a:tblPr>
              <a:tblGrid>
                <a:gridCol w="2351904">
                  <a:extLst>
                    <a:ext uri="{9D8B030D-6E8A-4147-A177-3AD203B41FA5}">
                      <a16:colId xmlns:a16="http://schemas.microsoft.com/office/drawing/2014/main" val="1840574432"/>
                    </a:ext>
                  </a:extLst>
                </a:gridCol>
                <a:gridCol w="2014500">
                  <a:extLst>
                    <a:ext uri="{9D8B030D-6E8A-4147-A177-3AD203B41FA5}">
                      <a16:colId xmlns:a16="http://schemas.microsoft.com/office/drawing/2014/main" val="3850848906"/>
                    </a:ext>
                  </a:extLst>
                </a:gridCol>
                <a:gridCol w="3092727">
                  <a:extLst>
                    <a:ext uri="{9D8B030D-6E8A-4147-A177-3AD203B41FA5}">
                      <a16:colId xmlns:a16="http://schemas.microsoft.com/office/drawing/2014/main" val="550140513"/>
                    </a:ext>
                  </a:extLst>
                </a:gridCol>
                <a:gridCol w="3432683">
                  <a:extLst>
                    <a:ext uri="{9D8B030D-6E8A-4147-A177-3AD203B41FA5}">
                      <a16:colId xmlns:a16="http://schemas.microsoft.com/office/drawing/2014/main" val="1690617751"/>
                    </a:ext>
                  </a:extLst>
                </a:gridCol>
              </a:tblGrid>
              <a:tr h="815149">
                <a:tc>
                  <a:txBody>
                    <a:bodyPr/>
                    <a:lstStyle/>
                    <a:p>
                      <a:pPr algn="ctr"/>
                      <a:r>
                        <a:rPr lang="en-AE" sz="3600" dirty="0">
                          <a:solidFill>
                            <a:schemeClr val="tx1"/>
                          </a:solidFill>
                          <a:latin typeface="Helvetica" pitchFamily="2" charset="0"/>
                        </a:rPr>
                        <a:t>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3600" dirty="0">
                          <a:solidFill>
                            <a:schemeClr val="tx1"/>
                          </a:solidFill>
                          <a:latin typeface="Helvetica" pitchFamily="2" charset="0"/>
                        </a:rPr>
                        <a:t>class</a:t>
                      </a:r>
                      <a:endParaRPr lang="en-AE" sz="3600" dirty="0">
                        <a:solidFill>
                          <a:schemeClr val="tx1"/>
                        </a:solidFill>
                        <a:latin typeface="Helvetica"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sentence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52883245"/>
                  </a:ext>
                </a:extLst>
              </a:tr>
              <a:tr h="1258151">
                <a:tc>
                  <a:txBody>
                    <a:bodyPr/>
                    <a:lstStyle/>
                    <a:p>
                      <a:r>
                        <a:rPr lang="en-AE" dirty="0">
                          <a:latin typeface="Helvetica" pitchFamily="2" charset="0"/>
                        </a:rPr>
                        <a:t>hurricane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Helvetica" pitchFamily="2" charset="0"/>
                        </a:rPr>
                        <a:t>n</a:t>
                      </a:r>
                      <a:r>
                        <a:rPr lang="en-AE" dirty="0">
                          <a:latin typeface="Helvetica" pitchFamily="2" charset="0"/>
                        </a:rPr>
                        <a:t>oun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Helvetica" pitchFamily="2" charset="0"/>
                        </a:rPr>
                        <a:t>a</a:t>
                      </a:r>
                      <a:r>
                        <a:rPr lang="en-AE" dirty="0">
                          <a:latin typeface="Helvetica" pitchFamily="2" charset="0"/>
                        </a:rPr>
                        <a:t> heavy storm with very strong winds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E" dirty="0">
                          <a:latin typeface="Helvetica" pitchFamily="2" charset="0"/>
                        </a:rPr>
                        <a:t>The wind was very loud – houses, cars and shops were destroyed in its path – it was a very strong hurricane!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3650420"/>
                  </a:ext>
                </a:extLst>
              </a:tr>
            </a:tbl>
          </a:graphicData>
        </a:graphic>
      </p:graphicFrame>
      <p:sp>
        <p:nvSpPr>
          <p:cNvPr id="4" name="TextBox 3">
            <a:extLst>
              <a:ext uri="{FF2B5EF4-FFF2-40B4-BE49-F238E27FC236}">
                <a16:creationId xmlns:a16="http://schemas.microsoft.com/office/drawing/2014/main" id="{DFF9BC16-419C-5145-A591-2C410DC2487E}"/>
              </a:ext>
            </a:extLst>
          </p:cNvPr>
          <p:cNvSpPr txBox="1"/>
          <p:nvPr/>
        </p:nvSpPr>
        <p:spPr>
          <a:xfrm>
            <a:off x="3190780" y="0"/>
            <a:ext cx="6896746" cy="584775"/>
          </a:xfrm>
          <a:prstGeom prst="rect">
            <a:avLst/>
          </a:prstGeom>
          <a:noFill/>
        </p:spPr>
        <p:txBody>
          <a:bodyPr wrap="square" rtlCol="0">
            <a:spAutoFit/>
          </a:bodyPr>
          <a:lstStyle/>
          <a:p>
            <a:endParaRPr lang="en-US" sz="1600" dirty="0"/>
          </a:p>
          <a:p>
            <a:r>
              <a:rPr lang="en-AE" sz="1600" dirty="0">
                <a:highlight>
                  <a:srgbClr val="FFFF00"/>
                </a:highlight>
              </a:rPr>
              <a:t> </a:t>
            </a:r>
          </a:p>
        </p:txBody>
      </p:sp>
    </p:spTree>
    <p:extLst>
      <p:ext uri="{BB962C8B-B14F-4D97-AF65-F5344CB8AC3E}">
        <p14:creationId xmlns:p14="http://schemas.microsoft.com/office/powerpoint/2010/main" val="3145199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04"/>
        <p:cNvGrpSpPr/>
        <p:nvPr/>
      </p:nvGrpSpPr>
      <p:grpSpPr>
        <a:xfrm>
          <a:off x="0" y="0"/>
          <a:ext cx="0" cy="0"/>
          <a:chOff x="0" y="0"/>
          <a:chExt cx="0" cy="0"/>
        </a:xfrm>
      </p:grpSpPr>
      <p:sp>
        <p:nvSpPr>
          <p:cNvPr id="8205" name="Google Shape;8205;p2"/>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a:t>
            </a:fld>
            <a:endParaRPr/>
          </a:p>
        </p:txBody>
      </p:sp>
      <p:sp>
        <p:nvSpPr>
          <p:cNvPr id="8206" name="Google Shape;8206;p2"/>
          <p:cNvSpPr/>
          <p:nvPr/>
        </p:nvSpPr>
        <p:spPr>
          <a:xfrm>
            <a:off x="4945268" y="3891485"/>
            <a:ext cx="5727304" cy="2323578"/>
          </a:xfrm>
          <a:prstGeom prst="rect">
            <a:avLst/>
          </a:prstGeom>
          <a:solidFill>
            <a:srgbClr val="D8D8D8"/>
          </a:solidFill>
          <a:ln w="12700" cap="flat" cmpd="sng">
            <a:solidFill>
              <a:srgbClr val="FFDD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1" dirty="0">
                <a:solidFill>
                  <a:schemeClr val="dk1"/>
                </a:solidFill>
                <a:latin typeface="Helvetica" pitchFamily="2" charset="0"/>
                <a:ea typeface="Helvetica Neue"/>
                <a:cs typeface="Helvetica Neue"/>
                <a:sym typeface="Helvetica Neue"/>
              </a:rPr>
              <a:t>(a) flare</a:t>
            </a:r>
            <a:endParaRPr sz="1800" dirty="0">
              <a:solidFill>
                <a:schemeClr val="dk1"/>
              </a:solidFill>
              <a:latin typeface="Helvetica" pitchFamily="2" charset="0"/>
              <a:ea typeface="Helvetica Neue"/>
              <a:cs typeface="Helvetica Neue"/>
              <a:sym typeface="Helvetica Neue"/>
            </a:endParaRPr>
          </a:p>
          <a:p>
            <a:pPr marL="0" marR="0" lvl="0" indent="0" algn="l" rtl="0">
              <a:spcBef>
                <a:spcPts val="0"/>
              </a:spcBef>
              <a:spcAft>
                <a:spcPts val="0"/>
              </a:spcAft>
              <a:buNone/>
            </a:pPr>
            <a:endParaRPr sz="18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r>
              <a:rPr lang="en-US" sz="1800" dirty="0">
                <a:solidFill>
                  <a:schemeClr val="dk1"/>
                </a:solidFill>
                <a:latin typeface="Helvetica" pitchFamily="2" charset="0"/>
                <a:ea typeface="Calibri"/>
                <a:cs typeface="Calibri"/>
                <a:sym typeface="Calibri"/>
              </a:rPr>
              <a:t>a bright signal that is sent up when you are lost or injured</a:t>
            </a:r>
            <a:endParaRPr sz="1800" dirty="0">
              <a:solidFill>
                <a:schemeClr val="dk1"/>
              </a:solidFill>
              <a:latin typeface="Helvetica" pitchFamily="2" charset="0"/>
              <a:ea typeface="Helvetica Neue"/>
              <a:cs typeface="Helvetica Neue"/>
              <a:sym typeface="Helvetica Neue"/>
            </a:endParaRPr>
          </a:p>
        </p:txBody>
      </p:sp>
      <p:pic>
        <p:nvPicPr>
          <p:cNvPr id="8209" name="Google Shape;8209;p2">
            <a:hlinkClick r:id="rId4"/>
          </p:cNvPr>
          <p:cNvPicPr preferRelativeResize="0"/>
          <p:nvPr/>
        </p:nvPicPr>
        <p:blipFill rotWithShape="1">
          <a:blip r:embed="rId5">
            <a:alphaModFix/>
          </a:blip>
          <a:srcRect/>
          <a:stretch/>
        </p:blipFill>
        <p:spPr>
          <a:xfrm>
            <a:off x="4807272" y="273218"/>
            <a:ext cx="6117943" cy="3257852"/>
          </a:xfrm>
          <a:prstGeom prst="rect">
            <a:avLst/>
          </a:prstGeom>
          <a:noFill/>
          <a:ln>
            <a:noFill/>
          </a:ln>
        </p:spPr>
      </p:pic>
      <p:pic>
        <p:nvPicPr>
          <p:cNvPr id="8210" name="Google Shape;8210;p2"/>
          <p:cNvPicPr preferRelativeResize="0"/>
          <p:nvPr/>
        </p:nvPicPr>
        <p:blipFill rotWithShape="1">
          <a:blip r:embed="rId6">
            <a:alphaModFix/>
          </a:blip>
          <a:srcRect/>
          <a:stretch/>
        </p:blipFill>
        <p:spPr>
          <a:xfrm>
            <a:off x="527851" y="3116732"/>
            <a:ext cx="4022804" cy="2679727"/>
          </a:xfrm>
          <a:prstGeom prst="rect">
            <a:avLst/>
          </a:prstGeom>
          <a:noFill/>
          <a:ln>
            <a:noFill/>
          </a:ln>
        </p:spPr>
      </p:pic>
      <p:sp>
        <p:nvSpPr>
          <p:cNvPr id="12" name="TextBox 11">
            <a:extLst>
              <a:ext uri="{FF2B5EF4-FFF2-40B4-BE49-F238E27FC236}">
                <a16:creationId xmlns:a16="http://schemas.microsoft.com/office/drawing/2014/main" id="{0A584A89-3C84-1E4E-9DB1-591800875DDB}"/>
              </a:ext>
            </a:extLst>
          </p:cNvPr>
          <p:cNvSpPr txBox="1"/>
          <p:nvPr/>
        </p:nvSpPr>
        <p:spPr>
          <a:xfrm>
            <a:off x="527851" y="5896990"/>
            <a:ext cx="3068469" cy="215444"/>
          </a:xfrm>
          <a:prstGeom prst="rect">
            <a:avLst/>
          </a:prstGeom>
          <a:noFill/>
        </p:spPr>
        <p:txBody>
          <a:bodyPr wrap="none" rtlCol="0">
            <a:spAutoFit/>
          </a:bodyPr>
          <a:lstStyle/>
          <a:p>
            <a:r>
              <a:rPr lang="en-AE" sz="800" dirty="0">
                <a:hlinkClick r:id="rId7"/>
              </a:rPr>
              <a:t>Burn red flare </a:t>
            </a:r>
            <a:r>
              <a:rPr lang="en-AE" sz="800" dirty="0"/>
              <a:t>sos fire signal by Upklyak, 2018 created on Freepik.com</a:t>
            </a:r>
          </a:p>
        </p:txBody>
      </p:sp>
      <p:sp>
        <p:nvSpPr>
          <p:cNvPr id="11" name="TextBox 10">
            <a:extLst>
              <a:ext uri="{FF2B5EF4-FFF2-40B4-BE49-F238E27FC236}">
                <a16:creationId xmlns:a16="http://schemas.microsoft.com/office/drawing/2014/main" id="{FEF97742-6239-8E4C-912F-D0012434A2C7}"/>
              </a:ext>
            </a:extLst>
          </p:cNvPr>
          <p:cNvSpPr txBox="1"/>
          <p:nvPr/>
        </p:nvSpPr>
        <p:spPr>
          <a:xfrm>
            <a:off x="4945268" y="3531070"/>
            <a:ext cx="2203555" cy="307777"/>
          </a:xfrm>
          <a:prstGeom prst="rect">
            <a:avLst/>
          </a:prstGeom>
          <a:noFill/>
        </p:spPr>
        <p:txBody>
          <a:bodyPr wrap="square" rtlCol="0">
            <a:spAutoFit/>
          </a:bodyPr>
          <a:lstStyle/>
          <a:p>
            <a:r>
              <a:rPr lang="en-US" sz="700" dirty="0">
                <a:solidFill>
                  <a:schemeClr val="tx1">
                    <a:lumMod val="50000"/>
                    <a:lumOff val="50000"/>
                  </a:schemeClr>
                </a:solidFill>
                <a:hlinkClick r:id="rId4"/>
              </a:rPr>
              <a:t>Burn Red flare emergency  </a:t>
            </a:r>
            <a:r>
              <a:rPr lang="en-US" sz="700" dirty="0">
                <a:solidFill>
                  <a:schemeClr val="tx1">
                    <a:lumMod val="50000"/>
                    <a:lumOff val="50000"/>
                  </a:schemeClr>
                </a:solidFill>
              </a:rPr>
              <a:t>created by Maria </a:t>
            </a:r>
            <a:r>
              <a:rPr lang="en-US" sz="700" dirty="0" err="1">
                <a:solidFill>
                  <a:schemeClr val="tx1">
                    <a:lumMod val="50000"/>
                    <a:lumOff val="50000"/>
                  </a:schemeClr>
                </a:solidFill>
              </a:rPr>
              <a:t>Leonza</a:t>
            </a:r>
            <a:r>
              <a:rPr lang="en-US" sz="700" dirty="0">
                <a:solidFill>
                  <a:schemeClr val="tx1">
                    <a:lumMod val="50000"/>
                    <a:lumOff val="50000"/>
                  </a:schemeClr>
                </a:solidFill>
              </a:rPr>
              <a:t> on Pinterest, 2017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12"/>
        <p:cNvGrpSpPr/>
        <p:nvPr/>
      </p:nvGrpSpPr>
      <p:grpSpPr>
        <a:xfrm>
          <a:off x="0" y="0"/>
          <a:ext cx="0" cy="0"/>
          <a:chOff x="0" y="0"/>
          <a:chExt cx="0" cy="0"/>
        </a:xfrm>
      </p:grpSpPr>
      <p:sp>
        <p:nvSpPr>
          <p:cNvPr id="8213" name="Google Shape;8213;p3"/>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a:t>
            </a:fld>
            <a:endParaRPr/>
          </a:p>
        </p:txBody>
      </p:sp>
      <p:graphicFrame>
        <p:nvGraphicFramePr>
          <p:cNvPr id="8214" name="Google Shape;8214;p3"/>
          <p:cNvGraphicFramePr/>
          <p:nvPr>
            <p:extLst>
              <p:ext uri="{D42A27DB-BD31-4B8C-83A1-F6EECF244321}">
                <p14:modId xmlns:p14="http://schemas.microsoft.com/office/powerpoint/2010/main" val="362235731"/>
              </p:ext>
            </p:extLst>
          </p:nvPr>
        </p:nvGraphicFramePr>
        <p:xfrm>
          <a:off x="886576" y="2585545"/>
          <a:ext cx="10891800" cy="2073300"/>
        </p:xfrm>
        <a:graphic>
          <a:graphicData uri="http://schemas.openxmlformats.org/drawingml/2006/table">
            <a:tbl>
              <a:tblPr firstRow="1" bandRow="1">
                <a:noFill/>
                <a:tableStyleId>{1C22D879-5B5F-4B59-9786-A96740029CFA}</a:tableStyleId>
              </a:tblPr>
              <a:tblGrid>
                <a:gridCol w="2351900">
                  <a:extLst>
                    <a:ext uri="{9D8B030D-6E8A-4147-A177-3AD203B41FA5}">
                      <a16:colId xmlns:a16="http://schemas.microsoft.com/office/drawing/2014/main" val="20000"/>
                    </a:ext>
                  </a:extLst>
                </a:gridCol>
                <a:gridCol w="2014500">
                  <a:extLst>
                    <a:ext uri="{9D8B030D-6E8A-4147-A177-3AD203B41FA5}">
                      <a16:colId xmlns:a16="http://schemas.microsoft.com/office/drawing/2014/main" val="20001"/>
                    </a:ext>
                  </a:extLst>
                </a:gridCol>
                <a:gridCol w="3092725">
                  <a:extLst>
                    <a:ext uri="{9D8B030D-6E8A-4147-A177-3AD203B41FA5}">
                      <a16:colId xmlns:a16="http://schemas.microsoft.com/office/drawing/2014/main" val="20002"/>
                    </a:ext>
                  </a:extLst>
                </a:gridCol>
                <a:gridCol w="3432675">
                  <a:extLst>
                    <a:ext uri="{9D8B030D-6E8A-4147-A177-3AD203B41FA5}">
                      <a16:colId xmlns:a16="http://schemas.microsoft.com/office/drawing/2014/main" val="20003"/>
                    </a:ext>
                  </a:extLst>
                </a:gridCol>
              </a:tblGrid>
              <a:tr h="815150">
                <a:tc>
                  <a:txBody>
                    <a:bodyPr/>
                    <a:lstStyle/>
                    <a:p>
                      <a:pPr marL="0" marR="0" lvl="0" indent="0" algn="ctr" rtl="0">
                        <a:lnSpc>
                          <a:spcPct val="100000"/>
                        </a:lnSpc>
                        <a:spcBef>
                          <a:spcPts val="0"/>
                        </a:spcBef>
                        <a:spcAft>
                          <a:spcPts val="0"/>
                        </a:spcAft>
                        <a:buNone/>
                        <a:defRPr sz="1400" u="none" strike="noStrike" cap="none"/>
                      </a:pPr>
                      <a:r>
                        <a:rPr lang="en-US" sz="3600">
                          <a:solidFill>
                            <a:schemeClr val="dk1"/>
                          </a:solidFill>
                          <a:latin typeface="Helvetica Neue"/>
                          <a:ea typeface="Helvetica Neue"/>
                          <a:cs typeface="Helvetica Neue"/>
                          <a:sym typeface="Helvetica Neue"/>
                        </a:rPr>
                        <a:t>word</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0000"/>
                        </a:lnSpc>
                        <a:spcBef>
                          <a:spcPts val="0"/>
                        </a:spcBef>
                        <a:spcAft>
                          <a:spcPts val="0"/>
                        </a:spcAft>
                        <a:buNone/>
                        <a:defRPr sz="1400" u="none" strike="noStrike" cap="none"/>
                      </a:pPr>
                      <a:r>
                        <a:rPr lang="en-US" sz="3600">
                          <a:solidFill>
                            <a:schemeClr val="dk1"/>
                          </a:solidFill>
                          <a:latin typeface="Helvetica Neue"/>
                          <a:ea typeface="Helvetica Neue"/>
                          <a:cs typeface="Helvetica Neue"/>
                          <a:sym typeface="Helvetica Neue"/>
                        </a:rPr>
                        <a:t>class</a:t>
                      </a:r>
                      <a:endParaRPr sz="3600">
                        <a:solidFill>
                          <a:schemeClr val="dk1"/>
                        </a:solidFill>
                        <a:latin typeface="Helvetica Neue"/>
                        <a:ea typeface="Helvetica Neue"/>
                        <a:cs typeface="Helvetica Neue"/>
                        <a:sym typeface="Helvetica Neue"/>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0000"/>
                        </a:lnSpc>
                        <a:spcBef>
                          <a:spcPts val="0"/>
                        </a:spcBef>
                        <a:spcAft>
                          <a:spcPts val="0"/>
                        </a:spcAft>
                        <a:buNone/>
                        <a:defRPr sz="1400" u="none" strike="noStrike" cap="none"/>
                      </a:pPr>
                      <a:r>
                        <a:rPr lang="en-US" sz="3600">
                          <a:solidFill>
                            <a:schemeClr val="dk1"/>
                          </a:solidFill>
                          <a:latin typeface="Helvetica Neue"/>
                          <a:ea typeface="Helvetica Neue"/>
                          <a:cs typeface="Helvetica Neue"/>
                          <a:sym typeface="Helvetica Neue"/>
                        </a:rPr>
                        <a:t>definition</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0000"/>
                        </a:lnSpc>
                        <a:spcBef>
                          <a:spcPts val="0"/>
                        </a:spcBef>
                        <a:spcAft>
                          <a:spcPts val="0"/>
                        </a:spcAft>
                        <a:buNone/>
                        <a:defRPr sz="1400" u="none" strike="noStrike" cap="none"/>
                      </a:pPr>
                      <a:r>
                        <a:rPr lang="en-US" sz="3600">
                          <a:solidFill>
                            <a:schemeClr val="dk1"/>
                          </a:solidFill>
                          <a:latin typeface="Helvetica Neue"/>
                          <a:ea typeface="Helvetica Neue"/>
                          <a:cs typeface="Helvetica Neue"/>
                          <a:sym typeface="Helvetica Neue"/>
                        </a:rPr>
                        <a:t>sentence</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0"/>
                  </a:ext>
                </a:extLst>
              </a:tr>
              <a:tr h="1258150">
                <a:tc>
                  <a:txBody>
                    <a:bodyPr/>
                    <a:lstStyle/>
                    <a:p>
                      <a:pPr marL="0" marR="0" lvl="0" indent="0" algn="l" rtl="0">
                        <a:lnSpc>
                          <a:spcPct val="100000"/>
                        </a:lnSpc>
                        <a:spcBef>
                          <a:spcPts val="0"/>
                        </a:spcBef>
                        <a:spcAft>
                          <a:spcPts val="0"/>
                        </a:spcAft>
                        <a:buNone/>
                        <a:defRPr sz="1400" u="none" strike="noStrike" cap="none"/>
                      </a:pPr>
                      <a:r>
                        <a:rPr lang="en-US" sz="1800" dirty="0">
                          <a:latin typeface="Helvetica" panose="020B0604020202020204" pitchFamily="34" charset="0"/>
                          <a:ea typeface="Helvetica Neue"/>
                          <a:cs typeface="Helvetica" panose="020B0604020202020204" pitchFamily="34" charset="0"/>
                          <a:sym typeface="Helvetica Neue"/>
                        </a:rPr>
                        <a:t>(a) flare</a:t>
                      </a:r>
                      <a:endParaRPr dirty="0">
                        <a:latin typeface="Helvetica" panose="020B0604020202020204" pitchFamily="34" charset="0"/>
                        <a:cs typeface="Helvetica" panose="020B0604020202020204" pitchFamily="34"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defRPr sz="1400" u="none" strike="noStrike" cap="none"/>
                      </a:pPr>
                      <a:r>
                        <a:rPr lang="en-US" sz="1800" dirty="0">
                          <a:solidFill>
                            <a:schemeClr val="dk1"/>
                          </a:solidFill>
                          <a:latin typeface="Helvetica" panose="020B0604020202020204" pitchFamily="34" charset="0"/>
                          <a:ea typeface="Helvetica Neue"/>
                          <a:cs typeface="Helvetica" panose="020B0604020202020204" pitchFamily="34" charset="0"/>
                          <a:sym typeface="Helvetica Neue"/>
                        </a:rPr>
                        <a:t>noun</a:t>
                      </a:r>
                      <a:endParaRPr dirty="0">
                        <a:latin typeface="Helvetica" panose="020B0604020202020204" pitchFamily="34" charset="0"/>
                        <a:cs typeface="Helvetica" panose="020B0604020202020204" pitchFamily="34"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400" u="none" strike="noStrike" cap="none"/>
                      </a:pPr>
                      <a:r>
                        <a:rPr lang="en-US" sz="1800" b="0" i="0" dirty="0">
                          <a:solidFill>
                            <a:schemeClr val="dk1"/>
                          </a:solidFill>
                          <a:latin typeface="Helvetica" panose="020B0604020202020204" pitchFamily="34" charset="0"/>
                          <a:ea typeface="Helvetica Neue"/>
                          <a:cs typeface="Helvetica" panose="020B0604020202020204" pitchFamily="34" charset="0"/>
                          <a:sym typeface="Helvetica Neue"/>
                        </a:rPr>
                        <a:t>a </a:t>
                      </a:r>
                      <a:r>
                        <a:rPr lang="en-US" sz="1800" dirty="0">
                          <a:solidFill>
                            <a:schemeClr val="dk1"/>
                          </a:solidFill>
                          <a:latin typeface="Helvetica" panose="020B0604020202020204" pitchFamily="34" charset="0"/>
                          <a:ea typeface="Calibri"/>
                          <a:cs typeface="Helvetica" panose="020B0604020202020204" pitchFamily="34" charset="0"/>
                          <a:sym typeface="Calibri"/>
                        </a:rPr>
                        <a:t>bright signal that is sent up when you are lost or injured</a:t>
                      </a:r>
                      <a:endParaRPr lang="en-US" sz="1800" dirty="0">
                        <a:solidFill>
                          <a:schemeClr val="dk1"/>
                        </a:solidFill>
                        <a:latin typeface="Helvetica" panose="020B0604020202020204" pitchFamily="34" charset="0"/>
                        <a:ea typeface="Helvetica Neue"/>
                        <a:cs typeface="Helvetica" panose="020B0604020202020204" pitchFamily="34" charset="0"/>
                        <a:sym typeface="Helvetica Neue"/>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defRPr sz="1400" u="none" strike="noStrike" cap="none"/>
                      </a:pPr>
                      <a:r>
                        <a:rPr lang="en-US" sz="1800" dirty="0">
                          <a:latin typeface="Helvetica" panose="020B0604020202020204" pitchFamily="34" charset="0"/>
                          <a:ea typeface="Helvetica Neue"/>
                          <a:cs typeface="Helvetica" panose="020B0604020202020204" pitchFamily="34" charset="0"/>
                          <a:sym typeface="Helvetica Neue"/>
                        </a:rPr>
                        <a:t>They were lost in the mountains and used a flare to show the rescue team their location. </a:t>
                      </a:r>
                      <a:endParaRPr sz="1800" dirty="0">
                        <a:latin typeface="Helvetica" panose="020B0604020202020204" pitchFamily="34" charset="0"/>
                        <a:ea typeface="Helvetica Neue"/>
                        <a:cs typeface="Helvetica" panose="020B0604020202020204" pitchFamily="34" charset="0"/>
                        <a:sym typeface="Helvetica Neue"/>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8215" name="Google Shape;8215;p3"/>
          <p:cNvSpPr txBox="1"/>
          <p:nvPr/>
        </p:nvSpPr>
        <p:spPr>
          <a:xfrm>
            <a:off x="3190780" y="0"/>
            <a:ext cx="6896700" cy="58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a:solidFill>
                  <a:schemeClr val="dk1"/>
                </a:solidFill>
                <a:highlight>
                  <a:srgbClr val="FFFF00"/>
                </a:highlight>
                <a:latin typeface="Calibri"/>
                <a:ea typeface="Calibri"/>
                <a:cs typeface="Calibri"/>
                <a:sym typeface="Calibri"/>
              </a:rPr>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16"/>
        <p:cNvGrpSpPr/>
        <p:nvPr/>
      </p:nvGrpSpPr>
      <p:grpSpPr>
        <a:xfrm>
          <a:off x="0" y="0"/>
          <a:ext cx="0" cy="0"/>
          <a:chOff x="0" y="0"/>
          <a:chExt cx="0" cy="0"/>
        </a:xfrm>
      </p:grpSpPr>
      <p:sp>
        <p:nvSpPr>
          <p:cNvPr id="8217" name="Google Shape;8217;p4"/>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a:t>
            </a:fld>
            <a:endParaRPr/>
          </a:p>
        </p:txBody>
      </p:sp>
      <p:sp>
        <p:nvSpPr>
          <p:cNvPr id="8218" name="Google Shape;8218;p4"/>
          <p:cNvSpPr/>
          <p:nvPr/>
        </p:nvSpPr>
        <p:spPr>
          <a:xfrm>
            <a:off x="5358972" y="3675427"/>
            <a:ext cx="5865300" cy="2615100"/>
          </a:xfrm>
          <a:prstGeom prst="rect">
            <a:avLst/>
          </a:prstGeom>
          <a:solidFill>
            <a:srgbClr val="D8D8D8"/>
          </a:solidFill>
          <a:ln w="12700" cap="flat" cmpd="sng">
            <a:solidFill>
              <a:srgbClr val="FFDD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1" dirty="0">
                <a:solidFill>
                  <a:schemeClr val="dk1"/>
                </a:solidFill>
                <a:latin typeface="Helvetica" pitchFamily="2" charset="0"/>
                <a:ea typeface="Helvetica Neue"/>
                <a:cs typeface="Helvetica Neue"/>
                <a:sym typeface="Helvetica Neue"/>
              </a:rPr>
              <a:t>ashore</a:t>
            </a:r>
            <a:endParaRPr sz="2000" dirty="0">
              <a:latin typeface="Helvetica" pitchFamily="2" charset="0"/>
            </a:endParaRPr>
          </a:p>
          <a:p>
            <a:pPr marL="0" marR="0" lvl="0" indent="0" algn="l" rtl="0">
              <a:spcBef>
                <a:spcPts val="0"/>
              </a:spcBef>
              <a:spcAft>
                <a:spcPts val="0"/>
              </a:spcAft>
              <a:buNone/>
            </a:pPr>
            <a:endParaRPr sz="1800" dirty="0">
              <a:solidFill>
                <a:schemeClr val="lt1"/>
              </a:solidFill>
              <a:latin typeface="Helvetica Neue"/>
              <a:ea typeface="Helvetica Neue"/>
              <a:cs typeface="Helvetica Neue"/>
              <a:sym typeface="Helvetica Neue"/>
            </a:endParaRPr>
          </a:p>
          <a:p>
            <a:pPr marL="0" marR="0" lvl="0" indent="0" algn="l" rtl="0">
              <a:spcBef>
                <a:spcPts val="0"/>
              </a:spcBef>
              <a:spcAft>
                <a:spcPts val="0"/>
              </a:spcAft>
              <a:buNone/>
            </a:pPr>
            <a:r>
              <a:rPr lang="en-US" sz="1800" dirty="0">
                <a:solidFill>
                  <a:schemeClr val="dk1"/>
                </a:solidFill>
                <a:latin typeface="Helvetica" pitchFamily="2" charset="0"/>
                <a:ea typeface="Helvetica Neue"/>
                <a:cs typeface="Helvetica Neue"/>
                <a:sym typeface="Helvetica Neue"/>
              </a:rPr>
              <a:t>to get off a boat that has stopped and move from water to land</a:t>
            </a:r>
            <a:endParaRPr sz="1800" dirty="0">
              <a:solidFill>
                <a:schemeClr val="dk1"/>
              </a:solidFill>
              <a:latin typeface="Helvetica" pitchFamily="2" charset="0"/>
              <a:ea typeface="Helvetica Neue"/>
              <a:cs typeface="Helvetica Neue"/>
              <a:sym typeface="Helvetica Neue"/>
            </a:endParaRPr>
          </a:p>
        </p:txBody>
      </p:sp>
      <p:sp>
        <p:nvSpPr>
          <p:cNvPr id="8220" name="Google Shape;8220;p4"/>
          <p:cNvSpPr txBox="1"/>
          <p:nvPr/>
        </p:nvSpPr>
        <p:spPr>
          <a:xfrm>
            <a:off x="5685183" y="3538330"/>
            <a:ext cx="184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EF722C6F-10E2-8540-9AE2-8A50D28277A5}"/>
              </a:ext>
            </a:extLst>
          </p:cNvPr>
          <p:cNvSpPr txBox="1"/>
          <p:nvPr/>
        </p:nvSpPr>
        <p:spPr>
          <a:xfrm>
            <a:off x="6200775" y="3257550"/>
            <a:ext cx="2755883" cy="215444"/>
          </a:xfrm>
          <a:prstGeom prst="rect">
            <a:avLst/>
          </a:prstGeom>
          <a:noFill/>
        </p:spPr>
        <p:txBody>
          <a:bodyPr wrap="none" rtlCol="0">
            <a:spAutoFit/>
          </a:bodyPr>
          <a:lstStyle/>
          <a:p>
            <a:r>
              <a:rPr lang="en-AE" sz="800" dirty="0">
                <a:hlinkClick r:id="rId4"/>
              </a:rPr>
              <a:t>Fishing boat ashore </a:t>
            </a:r>
            <a:r>
              <a:rPr lang="en-AE" sz="800" dirty="0"/>
              <a:t>by NikonD7100 c.2020, from P</a:t>
            </a:r>
            <a:r>
              <a:rPr lang="en-US" sz="800" dirty="0" err="1"/>
              <a:t>i</a:t>
            </a:r>
            <a:r>
              <a:rPr lang="en-AE" sz="800" dirty="0"/>
              <a:t>xabay.com</a:t>
            </a:r>
          </a:p>
        </p:txBody>
      </p:sp>
      <p:pic>
        <p:nvPicPr>
          <p:cNvPr id="2052" name="Picture 4">
            <a:extLst>
              <a:ext uri="{FF2B5EF4-FFF2-40B4-BE49-F238E27FC236}">
                <a16:creationId xmlns:a16="http://schemas.microsoft.com/office/drawing/2014/main" id="{A6709F28-F0B7-7743-895C-E5E06ED17A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8972" y="218852"/>
            <a:ext cx="5349011" cy="296372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oat, Stranded, Aground, Water, Lake, Blue, Sky, Ship">
            <a:extLst>
              <a:ext uri="{FF2B5EF4-FFF2-40B4-BE49-F238E27FC236}">
                <a16:creationId xmlns:a16="http://schemas.microsoft.com/office/drawing/2014/main" id="{3803C1AF-9526-3B46-95CE-618A725D27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672" y="2970857"/>
            <a:ext cx="4714875" cy="33196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0E3FE22-E216-1F42-BD43-48FB0D989819}"/>
              </a:ext>
            </a:extLst>
          </p:cNvPr>
          <p:cNvSpPr txBox="1"/>
          <p:nvPr/>
        </p:nvSpPr>
        <p:spPr>
          <a:xfrm>
            <a:off x="287672" y="6325575"/>
            <a:ext cx="5298123" cy="215444"/>
          </a:xfrm>
          <a:prstGeom prst="rect">
            <a:avLst/>
          </a:prstGeom>
          <a:noFill/>
        </p:spPr>
        <p:txBody>
          <a:bodyPr wrap="square" rtlCol="0">
            <a:spAutoFit/>
          </a:bodyPr>
          <a:lstStyle/>
          <a:p>
            <a:r>
              <a:rPr lang="en-AE" sz="800" dirty="0">
                <a:hlinkClick r:id="rId7"/>
              </a:rPr>
              <a:t>Boat stranded ashore </a:t>
            </a:r>
            <a:r>
              <a:rPr lang="en-AE" sz="800" dirty="0"/>
              <a:t>by cepublica, c.2015 from Pixabay.com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11</a:t>
            </a:fld>
            <a:endParaRPr lang="en-US" dirty="0"/>
          </a:p>
        </p:txBody>
      </p:sp>
      <p:graphicFrame>
        <p:nvGraphicFramePr>
          <p:cNvPr id="9" name="Table 5">
            <a:extLst>
              <a:ext uri="{FF2B5EF4-FFF2-40B4-BE49-F238E27FC236}">
                <a16:creationId xmlns:a16="http://schemas.microsoft.com/office/drawing/2014/main" id="{34168ED7-A39A-4A49-92AC-B73A2DC2E45D}"/>
              </a:ext>
            </a:extLst>
          </p:cNvPr>
          <p:cNvGraphicFramePr>
            <a:graphicFrameLocks noGrp="1"/>
          </p:cNvGraphicFramePr>
          <p:nvPr>
            <p:extLst>
              <p:ext uri="{D42A27DB-BD31-4B8C-83A1-F6EECF244321}">
                <p14:modId xmlns:p14="http://schemas.microsoft.com/office/powerpoint/2010/main" val="3815751400"/>
              </p:ext>
            </p:extLst>
          </p:nvPr>
        </p:nvGraphicFramePr>
        <p:xfrm>
          <a:off x="764780" y="2310182"/>
          <a:ext cx="10907313" cy="2237636"/>
        </p:xfrm>
        <a:graphic>
          <a:graphicData uri="http://schemas.openxmlformats.org/drawingml/2006/table">
            <a:tbl>
              <a:tblPr firstRow="1" bandRow="1">
                <a:tableStyleId>{EB9631B5-78F2-41C9-869B-9F39066F8104}</a:tableStyleId>
              </a:tblPr>
              <a:tblGrid>
                <a:gridCol w="2643272">
                  <a:extLst>
                    <a:ext uri="{9D8B030D-6E8A-4147-A177-3AD203B41FA5}">
                      <a16:colId xmlns:a16="http://schemas.microsoft.com/office/drawing/2014/main" val="1840574432"/>
                    </a:ext>
                  </a:extLst>
                </a:gridCol>
                <a:gridCol w="1729345">
                  <a:extLst>
                    <a:ext uri="{9D8B030D-6E8A-4147-A177-3AD203B41FA5}">
                      <a16:colId xmlns:a16="http://schemas.microsoft.com/office/drawing/2014/main" val="3850848906"/>
                    </a:ext>
                  </a:extLst>
                </a:gridCol>
                <a:gridCol w="3097128">
                  <a:extLst>
                    <a:ext uri="{9D8B030D-6E8A-4147-A177-3AD203B41FA5}">
                      <a16:colId xmlns:a16="http://schemas.microsoft.com/office/drawing/2014/main" val="550140513"/>
                    </a:ext>
                  </a:extLst>
                </a:gridCol>
                <a:gridCol w="3437568">
                  <a:extLst>
                    <a:ext uri="{9D8B030D-6E8A-4147-A177-3AD203B41FA5}">
                      <a16:colId xmlns:a16="http://schemas.microsoft.com/office/drawing/2014/main" val="1690617751"/>
                    </a:ext>
                  </a:extLst>
                </a:gridCol>
              </a:tblGrid>
              <a:tr h="972430">
                <a:tc>
                  <a:txBody>
                    <a:bodyPr/>
                    <a:lstStyle/>
                    <a:p>
                      <a:pPr algn="ctr"/>
                      <a:r>
                        <a:rPr lang="en-AE" sz="3600" dirty="0">
                          <a:solidFill>
                            <a:schemeClr val="tx1"/>
                          </a:solidFill>
                          <a:latin typeface="Helvetica" pitchFamily="2" charset="0"/>
                        </a:rPr>
                        <a:t>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3600" dirty="0">
                          <a:solidFill>
                            <a:schemeClr val="tx1"/>
                          </a:solidFill>
                          <a:latin typeface="Helvetica" pitchFamily="2" charset="0"/>
                        </a:rPr>
                        <a:t>class</a:t>
                      </a:r>
                      <a:endParaRPr lang="en-AE" sz="3600" dirty="0">
                        <a:solidFill>
                          <a:schemeClr val="tx1"/>
                        </a:solidFill>
                        <a:latin typeface="Helvetica"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sentence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52883245"/>
                  </a:ext>
                </a:extLst>
              </a:tr>
              <a:tr h="1265206">
                <a:tc>
                  <a:txBody>
                    <a:bodyPr/>
                    <a:lstStyle/>
                    <a:p>
                      <a:r>
                        <a:rPr lang="en-AE" dirty="0">
                          <a:latin typeface="Helvetica" pitchFamily="2" charset="0"/>
                        </a:rPr>
                        <a:t>ashore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Helvetica" pitchFamily="2" charset="0"/>
                        </a:rPr>
                        <a:t>adjective</a:t>
                      </a:r>
                      <a:endParaRPr lang="en-AE" dirty="0">
                        <a:latin typeface="Helvetica"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latin typeface="Helvetica" pitchFamily="2" charset="0"/>
                        </a:rPr>
                        <a:t>t</a:t>
                      </a:r>
                      <a:r>
                        <a:rPr lang="en-AE" b="0" dirty="0">
                          <a:solidFill>
                            <a:schemeClr val="tx1"/>
                          </a:solidFill>
                          <a:latin typeface="Helvetica" pitchFamily="2" charset="0"/>
                        </a:rPr>
                        <a:t>o get off a boat that has stopped and move from water to land</a:t>
                      </a:r>
                      <a:endParaRPr lang="en-US" b="0" dirty="0">
                        <a:solidFill>
                          <a:schemeClr val="tx1"/>
                        </a:solidFill>
                        <a:latin typeface="Helvetica"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E" dirty="0">
                          <a:latin typeface="Helvetica" pitchFamily="2" charset="0"/>
                        </a:rPr>
                        <a:t>He was seasick and so happy to leave the boat and go ashore onto calm, dry land</a:t>
                      </a:r>
                      <a:r>
                        <a:rPr lang="en-US" dirty="0">
                          <a:latin typeface="Helvetica" pitchFamily="2" charset="0"/>
                        </a:rPr>
                        <a:t>.</a:t>
                      </a:r>
                      <a:endParaRPr lang="en-AE" dirty="0">
                        <a:latin typeface="Helvetica"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3650420"/>
                  </a:ext>
                </a:extLst>
              </a:tr>
            </a:tbl>
          </a:graphicData>
        </a:graphic>
      </p:graphicFrame>
    </p:spTree>
    <p:extLst>
      <p:ext uri="{BB962C8B-B14F-4D97-AF65-F5344CB8AC3E}">
        <p14:creationId xmlns:p14="http://schemas.microsoft.com/office/powerpoint/2010/main" val="1357542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24"/>
        <p:cNvGrpSpPr/>
        <p:nvPr/>
      </p:nvGrpSpPr>
      <p:grpSpPr>
        <a:xfrm>
          <a:off x="0" y="0"/>
          <a:ext cx="0" cy="0"/>
          <a:chOff x="0" y="0"/>
          <a:chExt cx="0" cy="0"/>
        </a:xfrm>
      </p:grpSpPr>
      <p:sp>
        <p:nvSpPr>
          <p:cNvPr id="8225" name="Google Shape;8225;p5"/>
          <p:cNvSpPr txBox="1">
            <a:spLocks noGrp="1"/>
          </p:cNvSpPr>
          <p:nvPr>
            <p:ph type="sldNum" idx="12"/>
          </p:nvPr>
        </p:nvSpPr>
        <p:spPr>
          <a:xfrm>
            <a:off x="4724400" y="638405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12</a:t>
            </a:fld>
            <a:endParaRPr/>
          </a:p>
        </p:txBody>
      </p:sp>
      <p:sp>
        <p:nvSpPr>
          <p:cNvPr id="8226" name="Google Shape;8226;p5"/>
          <p:cNvSpPr/>
          <p:nvPr/>
        </p:nvSpPr>
        <p:spPr>
          <a:xfrm>
            <a:off x="5358972" y="3741369"/>
            <a:ext cx="5865300" cy="2615100"/>
          </a:xfrm>
          <a:prstGeom prst="rect">
            <a:avLst/>
          </a:prstGeom>
          <a:solidFill>
            <a:srgbClr val="D8D8D8"/>
          </a:solidFill>
          <a:ln w="12700" cap="flat" cmpd="sng">
            <a:solidFill>
              <a:srgbClr val="FFDD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1" dirty="0">
                <a:solidFill>
                  <a:schemeClr val="dk1"/>
                </a:solidFill>
                <a:latin typeface="Helvetica Neue"/>
                <a:ea typeface="Helvetica Neue"/>
                <a:cs typeface="Helvetica Neue"/>
                <a:sym typeface="Helvetica Neue"/>
              </a:rPr>
              <a:t>dock</a:t>
            </a:r>
          </a:p>
          <a:p>
            <a:pPr marL="0" marR="0" lvl="0" indent="0" algn="l" rtl="0">
              <a:spcBef>
                <a:spcPts val="0"/>
              </a:spcBef>
              <a:spcAft>
                <a:spcPts val="0"/>
              </a:spcAft>
              <a:buNone/>
            </a:pPr>
            <a:endParaRPr dirty="0"/>
          </a:p>
          <a:p>
            <a:pPr marL="0" marR="0" lvl="0" indent="0" algn="l" rtl="0">
              <a:spcBef>
                <a:spcPts val="0"/>
              </a:spcBef>
              <a:spcAft>
                <a:spcPts val="0"/>
              </a:spcAft>
              <a:buNone/>
            </a:pPr>
            <a:r>
              <a:rPr lang="en-US" sz="1800" dirty="0">
                <a:solidFill>
                  <a:schemeClr val="dk1"/>
                </a:solidFill>
                <a:latin typeface="Helvetica" pitchFamily="2" charset="0"/>
                <a:ea typeface="Helvetica Neue"/>
                <a:cs typeface="Helvetica Neue"/>
                <a:sym typeface="Helvetica Neue"/>
              </a:rPr>
              <a:t>to s</a:t>
            </a:r>
            <a:r>
              <a:rPr lang="en-US" dirty="0">
                <a:solidFill>
                  <a:schemeClr val="dk1"/>
                </a:solidFill>
                <a:latin typeface="Helvetica" pitchFamily="2" charset="0"/>
                <a:ea typeface="Helvetica Neue"/>
                <a:cs typeface="Helvetica Neue"/>
                <a:sym typeface="Helvetica Neue"/>
              </a:rPr>
              <a:t>top your boat at land</a:t>
            </a:r>
            <a:r>
              <a:rPr lang="en-US" sz="1800" dirty="0">
                <a:solidFill>
                  <a:schemeClr val="dk1"/>
                </a:solidFill>
                <a:latin typeface="Helvetica" pitchFamily="2" charset="0"/>
                <a:ea typeface="Helvetica Neue"/>
                <a:cs typeface="Helvetica Neue"/>
                <a:sym typeface="Helvetica Neue"/>
              </a:rPr>
              <a:t> </a:t>
            </a:r>
            <a:r>
              <a:rPr lang="en-US" dirty="0">
                <a:solidFill>
                  <a:schemeClr val="dk1"/>
                </a:solidFill>
                <a:latin typeface="Helvetica" pitchFamily="2" charset="0"/>
                <a:ea typeface="Helvetica Neue"/>
                <a:cs typeface="Helvetica Neue"/>
                <a:sym typeface="Helvetica Neue"/>
              </a:rPr>
              <a:t>then</a:t>
            </a:r>
            <a:r>
              <a:rPr lang="en-US" sz="1800" dirty="0">
                <a:solidFill>
                  <a:schemeClr val="dk1"/>
                </a:solidFill>
                <a:latin typeface="Helvetica" pitchFamily="2" charset="0"/>
                <a:ea typeface="Helvetica Neue"/>
                <a:cs typeface="Helvetica Neue"/>
                <a:sym typeface="Helvetica Neue"/>
              </a:rPr>
              <a:t> take goods off or pick  new goods up</a:t>
            </a:r>
            <a:endParaRPr dirty="0">
              <a:latin typeface="Helvetica" pitchFamily="2" charset="0"/>
            </a:endParaRPr>
          </a:p>
        </p:txBody>
      </p:sp>
      <p:sp>
        <p:nvSpPr>
          <p:cNvPr id="8228" name="Google Shape;8228;p5"/>
          <p:cNvSpPr txBox="1"/>
          <p:nvPr/>
        </p:nvSpPr>
        <p:spPr>
          <a:xfrm>
            <a:off x="455148" y="6449155"/>
            <a:ext cx="2743200"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00" dirty="0">
                <a:solidFill>
                  <a:srgbClr val="BFBFBF"/>
                </a:solidFill>
                <a:latin typeface="Calibri"/>
                <a:ea typeface="Calibri"/>
                <a:cs typeface="Calibri"/>
                <a:sym typeface="Calibri"/>
              </a:rPr>
              <a:t>moored yachts </a:t>
            </a:r>
            <a:r>
              <a:rPr lang="en-US" sz="700" u="sng" dirty="0">
                <a:solidFill>
                  <a:schemeClr val="hlink"/>
                </a:solidFill>
                <a:latin typeface="Calibri"/>
                <a:ea typeface="Calibri"/>
                <a:cs typeface="Calibri"/>
                <a:sym typeface="Calibri"/>
                <a:hlinkClick r:id="rId4"/>
              </a:rPr>
              <a:t>sea port </a:t>
            </a:r>
            <a:r>
              <a:rPr lang="en-US" sz="700" dirty="0">
                <a:solidFill>
                  <a:srgbClr val="BFBFBF"/>
                </a:solidFill>
                <a:latin typeface="Calibri"/>
                <a:ea typeface="Calibri"/>
                <a:cs typeface="Calibri"/>
                <a:sym typeface="Calibri"/>
              </a:rPr>
              <a:t>by </a:t>
            </a:r>
            <a:r>
              <a:rPr lang="en-US" sz="700" dirty="0" err="1">
                <a:solidFill>
                  <a:srgbClr val="BFBFBF"/>
                </a:solidFill>
                <a:latin typeface="Calibri"/>
                <a:ea typeface="Calibri"/>
                <a:cs typeface="Calibri"/>
                <a:sym typeface="Calibri"/>
              </a:rPr>
              <a:t>Gusiness</a:t>
            </a:r>
            <a:r>
              <a:rPr lang="en-US" sz="700" dirty="0">
                <a:solidFill>
                  <a:srgbClr val="BFBFBF"/>
                </a:solidFill>
                <a:latin typeface="Calibri"/>
                <a:ea typeface="Calibri"/>
                <a:cs typeface="Calibri"/>
                <a:sym typeface="Calibri"/>
              </a:rPr>
              <a:t>, c.2019, vector created by Freepik.com </a:t>
            </a:r>
            <a:endParaRPr dirty="0"/>
          </a:p>
        </p:txBody>
      </p:sp>
      <p:pic>
        <p:nvPicPr>
          <p:cNvPr id="8229" name="Google Shape;8229;p5">
            <a:hlinkClick r:id="rId5"/>
          </p:cNvPr>
          <p:cNvPicPr preferRelativeResize="0"/>
          <p:nvPr/>
        </p:nvPicPr>
        <p:blipFill rotWithShape="1">
          <a:blip r:embed="rId6">
            <a:alphaModFix/>
          </a:blip>
          <a:srcRect/>
          <a:stretch/>
        </p:blipFill>
        <p:spPr>
          <a:xfrm>
            <a:off x="5358972" y="869936"/>
            <a:ext cx="5653584" cy="2614981"/>
          </a:xfrm>
          <a:prstGeom prst="rect">
            <a:avLst/>
          </a:prstGeom>
          <a:noFill/>
          <a:ln>
            <a:noFill/>
          </a:ln>
        </p:spPr>
      </p:pic>
      <p:pic>
        <p:nvPicPr>
          <p:cNvPr id="8230" name="Google Shape;8230;p5">
            <a:hlinkClick r:id="rId4"/>
          </p:cNvPr>
          <p:cNvPicPr preferRelativeResize="0"/>
          <p:nvPr/>
        </p:nvPicPr>
        <p:blipFill rotWithShape="1">
          <a:blip r:embed="rId7">
            <a:alphaModFix/>
          </a:blip>
          <a:srcRect/>
          <a:stretch/>
        </p:blipFill>
        <p:spPr>
          <a:xfrm>
            <a:off x="455148" y="3741488"/>
            <a:ext cx="4650505" cy="2614981"/>
          </a:xfrm>
          <a:prstGeom prst="rect">
            <a:avLst/>
          </a:prstGeom>
          <a:noFill/>
          <a:ln>
            <a:noFill/>
          </a:ln>
        </p:spPr>
      </p:pic>
      <p:sp>
        <p:nvSpPr>
          <p:cNvPr id="9" name="TextBox 8">
            <a:extLst>
              <a:ext uri="{FF2B5EF4-FFF2-40B4-BE49-F238E27FC236}">
                <a16:creationId xmlns:a16="http://schemas.microsoft.com/office/drawing/2014/main" id="{00645B53-4F95-0A4E-A763-1067563B4B41}"/>
              </a:ext>
            </a:extLst>
          </p:cNvPr>
          <p:cNvSpPr txBox="1"/>
          <p:nvPr/>
        </p:nvSpPr>
        <p:spPr>
          <a:xfrm>
            <a:off x="6096000" y="3331029"/>
            <a:ext cx="3385625" cy="307777"/>
          </a:xfrm>
          <a:prstGeom prst="rect">
            <a:avLst/>
          </a:prstGeom>
          <a:noFill/>
        </p:spPr>
        <p:txBody>
          <a:bodyPr wrap="square" rtlCol="0">
            <a:spAutoFit/>
          </a:bodyPr>
          <a:lstStyle/>
          <a:p>
            <a:endParaRPr lang="en-US" sz="700" dirty="0">
              <a:solidFill>
                <a:schemeClr val="tx1">
                  <a:lumMod val="50000"/>
                  <a:lumOff val="50000"/>
                </a:schemeClr>
              </a:solidFill>
            </a:endParaRPr>
          </a:p>
          <a:p>
            <a:r>
              <a:rPr lang="en-US" sz="700" dirty="0">
                <a:solidFill>
                  <a:schemeClr val="tx1">
                    <a:lumMod val="50000"/>
                    <a:lumOff val="50000"/>
                  </a:schemeClr>
                </a:solidFill>
                <a:hlinkClick r:id="rId5"/>
              </a:rPr>
              <a:t>Cargo ship loading port </a:t>
            </a:r>
            <a:r>
              <a:rPr lang="en-US" sz="700" dirty="0">
                <a:solidFill>
                  <a:schemeClr val="tx1">
                    <a:lumMod val="50000"/>
                    <a:lumOff val="50000"/>
                  </a:schemeClr>
                </a:solidFill>
              </a:rPr>
              <a:t>-- People vector created by </a:t>
            </a:r>
            <a:r>
              <a:rPr lang="en-US" sz="700" dirty="0" err="1">
                <a:solidFill>
                  <a:schemeClr val="tx1">
                    <a:lumMod val="50000"/>
                    <a:lumOff val="50000"/>
                  </a:schemeClr>
                </a:solidFill>
              </a:rPr>
              <a:t>pch.vector</a:t>
            </a:r>
            <a:r>
              <a:rPr lang="en-US" sz="700" dirty="0">
                <a:solidFill>
                  <a:schemeClr val="tx1">
                    <a:lumMod val="50000"/>
                    <a:lumOff val="50000"/>
                  </a:schemeClr>
                </a:solidFill>
              </a:rPr>
              <a:t>, 2020,  from </a:t>
            </a:r>
            <a:r>
              <a:rPr lang="en-US" sz="700" dirty="0" err="1">
                <a:solidFill>
                  <a:schemeClr val="tx1">
                    <a:lumMod val="50000"/>
                    <a:lumOff val="50000"/>
                  </a:schemeClr>
                </a:solidFill>
              </a:rPr>
              <a:t>Freepik.com</a:t>
            </a:r>
            <a:r>
              <a:rPr lang="en-US" sz="700" dirty="0">
                <a:solidFill>
                  <a:schemeClr val="tx1">
                    <a:lumMod val="50000"/>
                    <a:lumOff val="50000"/>
                  </a:schemeClr>
                </a:solidFill>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13</a:t>
            </a:fld>
            <a:endParaRPr lang="en-US" dirty="0"/>
          </a:p>
        </p:txBody>
      </p:sp>
      <p:graphicFrame>
        <p:nvGraphicFramePr>
          <p:cNvPr id="9" name="Table 5">
            <a:extLst>
              <a:ext uri="{FF2B5EF4-FFF2-40B4-BE49-F238E27FC236}">
                <a16:creationId xmlns:a16="http://schemas.microsoft.com/office/drawing/2014/main" id="{34168ED7-A39A-4A49-92AC-B73A2DC2E45D}"/>
              </a:ext>
            </a:extLst>
          </p:cNvPr>
          <p:cNvGraphicFramePr>
            <a:graphicFrameLocks noGrp="1"/>
          </p:cNvGraphicFramePr>
          <p:nvPr>
            <p:extLst>
              <p:ext uri="{D42A27DB-BD31-4B8C-83A1-F6EECF244321}">
                <p14:modId xmlns:p14="http://schemas.microsoft.com/office/powerpoint/2010/main" val="758907806"/>
              </p:ext>
            </p:extLst>
          </p:nvPr>
        </p:nvGraphicFramePr>
        <p:xfrm>
          <a:off x="764780" y="2310182"/>
          <a:ext cx="10907313" cy="2237636"/>
        </p:xfrm>
        <a:graphic>
          <a:graphicData uri="http://schemas.openxmlformats.org/drawingml/2006/table">
            <a:tbl>
              <a:tblPr firstRow="1" bandRow="1">
                <a:tableStyleId>{EB9631B5-78F2-41C9-869B-9F39066F8104}</a:tableStyleId>
              </a:tblPr>
              <a:tblGrid>
                <a:gridCol w="2643272">
                  <a:extLst>
                    <a:ext uri="{9D8B030D-6E8A-4147-A177-3AD203B41FA5}">
                      <a16:colId xmlns:a16="http://schemas.microsoft.com/office/drawing/2014/main" val="1840574432"/>
                    </a:ext>
                  </a:extLst>
                </a:gridCol>
                <a:gridCol w="1729345">
                  <a:extLst>
                    <a:ext uri="{9D8B030D-6E8A-4147-A177-3AD203B41FA5}">
                      <a16:colId xmlns:a16="http://schemas.microsoft.com/office/drawing/2014/main" val="3850848906"/>
                    </a:ext>
                  </a:extLst>
                </a:gridCol>
                <a:gridCol w="3097128">
                  <a:extLst>
                    <a:ext uri="{9D8B030D-6E8A-4147-A177-3AD203B41FA5}">
                      <a16:colId xmlns:a16="http://schemas.microsoft.com/office/drawing/2014/main" val="550140513"/>
                    </a:ext>
                  </a:extLst>
                </a:gridCol>
                <a:gridCol w="3437568">
                  <a:extLst>
                    <a:ext uri="{9D8B030D-6E8A-4147-A177-3AD203B41FA5}">
                      <a16:colId xmlns:a16="http://schemas.microsoft.com/office/drawing/2014/main" val="1690617751"/>
                    </a:ext>
                  </a:extLst>
                </a:gridCol>
              </a:tblGrid>
              <a:tr h="972430">
                <a:tc>
                  <a:txBody>
                    <a:bodyPr/>
                    <a:lstStyle/>
                    <a:p>
                      <a:pPr algn="ctr"/>
                      <a:r>
                        <a:rPr lang="en-AE" sz="3600" dirty="0">
                          <a:solidFill>
                            <a:schemeClr val="tx1"/>
                          </a:solidFill>
                          <a:latin typeface="Helvetica" pitchFamily="2" charset="0"/>
                        </a:rPr>
                        <a:t>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3600" dirty="0">
                          <a:solidFill>
                            <a:schemeClr val="tx1"/>
                          </a:solidFill>
                          <a:latin typeface="Helvetica" pitchFamily="2" charset="0"/>
                        </a:rPr>
                        <a:t>class</a:t>
                      </a:r>
                      <a:endParaRPr lang="en-AE" sz="3600" dirty="0">
                        <a:solidFill>
                          <a:schemeClr val="tx1"/>
                        </a:solidFill>
                        <a:latin typeface="Helvetica"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sentence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52883245"/>
                  </a:ext>
                </a:extLst>
              </a:tr>
              <a:tr h="1265206">
                <a:tc>
                  <a:txBody>
                    <a:bodyPr/>
                    <a:lstStyle/>
                    <a:p>
                      <a:r>
                        <a:rPr lang="en-AE" dirty="0">
                          <a:latin typeface="Helvetica" pitchFamily="2" charset="0"/>
                        </a:rPr>
                        <a:t>dock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E" dirty="0">
                          <a:latin typeface="Helvetica" pitchFamily="2" charset="0"/>
                        </a:rPr>
                        <a:t>verb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Helvetica" pitchFamily="2" charset="0"/>
                        </a:rPr>
                        <a:t>to stop your boat at land then take goods off or pick new goods 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E" dirty="0">
                          <a:latin typeface="Helvetica" pitchFamily="2" charset="0"/>
                        </a:rPr>
                        <a:t>They docked late at night and were happy to sleep before going ashore in the morning to get food and 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3650420"/>
                  </a:ext>
                </a:extLst>
              </a:tr>
            </a:tbl>
          </a:graphicData>
        </a:graphic>
      </p:graphicFrame>
    </p:spTree>
    <p:extLst>
      <p:ext uri="{BB962C8B-B14F-4D97-AF65-F5344CB8AC3E}">
        <p14:creationId xmlns:p14="http://schemas.microsoft.com/office/powerpoint/2010/main" val="18049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31"/>
        <p:cNvGrpSpPr/>
        <p:nvPr/>
      </p:nvGrpSpPr>
      <p:grpSpPr>
        <a:xfrm>
          <a:off x="0" y="0"/>
          <a:ext cx="0" cy="0"/>
          <a:chOff x="0" y="0"/>
          <a:chExt cx="0" cy="0"/>
        </a:xfrm>
      </p:grpSpPr>
      <p:sp>
        <p:nvSpPr>
          <p:cNvPr id="8232" name="Google Shape;8232;p6"/>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14</a:t>
            </a:fld>
            <a:endParaRPr/>
          </a:p>
        </p:txBody>
      </p:sp>
      <p:sp>
        <p:nvSpPr>
          <p:cNvPr id="8233" name="Google Shape;8233;p6"/>
          <p:cNvSpPr/>
          <p:nvPr/>
        </p:nvSpPr>
        <p:spPr>
          <a:xfrm>
            <a:off x="5358971" y="3638162"/>
            <a:ext cx="5865300" cy="2615100"/>
          </a:xfrm>
          <a:prstGeom prst="rect">
            <a:avLst/>
          </a:prstGeom>
          <a:solidFill>
            <a:srgbClr val="D8D8D8"/>
          </a:solidFill>
          <a:ln w="12700" cap="flat" cmpd="sng">
            <a:solidFill>
              <a:srgbClr val="FFDD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1" dirty="0">
                <a:solidFill>
                  <a:schemeClr val="dk1"/>
                </a:solidFill>
                <a:latin typeface="Helvetica Neue"/>
                <a:ea typeface="Helvetica Neue"/>
                <a:cs typeface="Helvetica Neue"/>
                <a:sym typeface="Helvetica Neue"/>
              </a:rPr>
              <a:t>the elements</a:t>
            </a:r>
            <a:endParaRPr dirty="0"/>
          </a:p>
          <a:p>
            <a:pPr marL="0" marR="0" lvl="0" indent="0" algn="l" rtl="0">
              <a:spcBef>
                <a:spcPts val="0"/>
              </a:spcBef>
              <a:spcAft>
                <a:spcPts val="0"/>
              </a:spcAft>
              <a:buNone/>
            </a:pPr>
            <a:endParaRPr sz="1800" dirty="0">
              <a:solidFill>
                <a:schemeClr val="dk1"/>
              </a:solidFill>
              <a:latin typeface="Helvetica" pitchFamily="2" charset="0"/>
              <a:ea typeface="Helvetica Neue"/>
              <a:cs typeface="Helvetica Neue"/>
              <a:sym typeface="Helvetica Neue"/>
            </a:endParaRPr>
          </a:p>
          <a:p>
            <a:pPr marL="0" marR="0" lvl="0" indent="0" algn="l" rtl="0">
              <a:spcBef>
                <a:spcPts val="0"/>
              </a:spcBef>
              <a:spcAft>
                <a:spcPts val="0"/>
              </a:spcAft>
              <a:buNone/>
            </a:pPr>
            <a:r>
              <a:rPr lang="en-US" sz="1800" dirty="0">
                <a:solidFill>
                  <a:schemeClr val="dk1"/>
                </a:solidFill>
                <a:latin typeface="Helvetica" panose="020B0604020202020204" pitchFamily="34" charset="0"/>
                <a:ea typeface="Calibri"/>
                <a:cs typeface="Helvetica" panose="020B0604020202020204" pitchFamily="34" charset="0"/>
                <a:sym typeface="Calibri"/>
              </a:rPr>
              <a:t>the weather, especially bad weather</a:t>
            </a:r>
            <a:endParaRPr sz="1800" dirty="0">
              <a:solidFill>
                <a:schemeClr val="dk1"/>
              </a:solidFill>
              <a:latin typeface="Helvetica" panose="020B0604020202020204" pitchFamily="34" charset="0"/>
              <a:ea typeface="Calibri"/>
              <a:cs typeface="Helvetica" panose="020B0604020202020204" pitchFamily="34" charset="0"/>
              <a:sym typeface="Calibri"/>
            </a:endParaRPr>
          </a:p>
          <a:p>
            <a:pPr marL="0" marR="0" lvl="0" indent="0" algn="l" rtl="0">
              <a:spcBef>
                <a:spcPts val="0"/>
              </a:spcBef>
              <a:spcAft>
                <a:spcPts val="0"/>
              </a:spcAft>
              <a:buNone/>
            </a:pPr>
            <a:endParaRPr sz="1800" dirty="0">
              <a:solidFill>
                <a:schemeClr val="dk1"/>
              </a:solidFill>
              <a:latin typeface="Helvetica Neue"/>
              <a:ea typeface="Helvetica Neue"/>
              <a:cs typeface="Helvetica Neue"/>
              <a:sym typeface="Helvetica Neue"/>
            </a:endParaRPr>
          </a:p>
        </p:txBody>
      </p:sp>
      <p:pic>
        <p:nvPicPr>
          <p:cNvPr id="8236" name="Google Shape;8236;p6">
            <a:hlinkClick r:id="rId4"/>
          </p:cNvPr>
          <p:cNvPicPr preferRelativeResize="0"/>
          <p:nvPr/>
        </p:nvPicPr>
        <p:blipFill rotWithShape="1">
          <a:blip r:embed="rId5">
            <a:alphaModFix/>
          </a:blip>
          <a:srcRect/>
          <a:stretch/>
        </p:blipFill>
        <p:spPr>
          <a:xfrm>
            <a:off x="5358971" y="574193"/>
            <a:ext cx="5713059" cy="2854807"/>
          </a:xfrm>
          <a:prstGeom prst="rect">
            <a:avLst/>
          </a:prstGeom>
          <a:noFill/>
          <a:ln>
            <a:noFill/>
          </a:ln>
        </p:spPr>
      </p:pic>
      <p:sp>
        <p:nvSpPr>
          <p:cNvPr id="9" name="TextBox 8">
            <a:extLst>
              <a:ext uri="{FF2B5EF4-FFF2-40B4-BE49-F238E27FC236}">
                <a16:creationId xmlns:a16="http://schemas.microsoft.com/office/drawing/2014/main" id="{CFB3E14B-5752-F441-8FD7-EF00F892646D}"/>
              </a:ext>
            </a:extLst>
          </p:cNvPr>
          <p:cNvSpPr txBox="1"/>
          <p:nvPr/>
        </p:nvSpPr>
        <p:spPr>
          <a:xfrm flipH="1">
            <a:off x="5358970" y="3429001"/>
            <a:ext cx="3123847" cy="307777"/>
          </a:xfrm>
          <a:prstGeom prst="rect">
            <a:avLst/>
          </a:prstGeom>
          <a:noFill/>
        </p:spPr>
        <p:txBody>
          <a:bodyPr wrap="square" rtlCol="0">
            <a:spAutoFit/>
          </a:bodyPr>
          <a:lstStyle/>
          <a:p>
            <a:r>
              <a:rPr lang="en-US" sz="700" dirty="0">
                <a:solidFill>
                  <a:schemeClr val="tx1">
                    <a:lumMod val="50000"/>
                    <a:lumOff val="50000"/>
                  </a:schemeClr>
                </a:solidFill>
                <a:hlinkClick r:id="rId4"/>
              </a:rPr>
              <a:t>Frigate sailing stormy ocean </a:t>
            </a:r>
            <a:r>
              <a:rPr lang="en-US" sz="700" dirty="0">
                <a:solidFill>
                  <a:schemeClr val="tx1">
                    <a:lumMod val="50000"/>
                    <a:lumOff val="50000"/>
                  </a:schemeClr>
                </a:solidFill>
              </a:rPr>
              <a:t>- People vector by dreamtime, 2018, from </a:t>
            </a:r>
            <a:r>
              <a:rPr lang="en-US" sz="700" dirty="0" err="1">
                <a:solidFill>
                  <a:schemeClr val="tx1">
                    <a:lumMod val="50000"/>
                    <a:lumOff val="50000"/>
                  </a:schemeClr>
                </a:solidFill>
              </a:rPr>
              <a:t>Megapixel.com</a:t>
            </a:r>
            <a:endParaRPr lang="en-US" sz="700" dirty="0">
              <a:solidFill>
                <a:schemeClr val="tx1">
                  <a:lumMod val="50000"/>
                  <a:lumOff val="50000"/>
                </a:schemeClr>
              </a:solidFill>
            </a:endParaRPr>
          </a:p>
        </p:txBody>
      </p:sp>
      <p:pic>
        <p:nvPicPr>
          <p:cNvPr id="3074" name="Picture 2" descr="Rain, Rainy Weather, Bad Weather, Port, Wet, Street">
            <a:extLst>
              <a:ext uri="{FF2B5EF4-FFF2-40B4-BE49-F238E27FC236}">
                <a16:creationId xmlns:a16="http://schemas.microsoft.com/office/drawing/2014/main" id="{B5A94DB1-3360-6440-8E92-EFBEE171F6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760" y="3028789"/>
            <a:ext cx="4707464" cy="32198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7C4AA13-18B0-3040-B2C5-D8A529050B0F}"/>
              </a:ext>
            </a:extLst>
          </p:cNvPr>
          <p:cNvSpPr txBox="1"/>
          <p:nvPr/>
        </p:nvSpPr>
        <p:spPr>
          <a:xfrm>
            <a:off x="456887" y="6248627"/>
            <a:ext cx="4837211" cy="215444"/>
          </a:xfrm>
          <a:prstGeom prst="rect">
            <a:avLst/>
          </a:prstGeom>
          <a:noFill/>
        </p:spPr>
        <p:txBody>
          <a:bodyPr wrap="square" rtlCol="0">
            <a:spAutoFit/>
          </a:bodyPr>
          <a:lstStyle/>
          <a:p>
            <a:r>
              <a:rPr lang="en-AE" sz="800" dirty="0">
                <a:hlinkClick r:id="rId7"/>
              </a:rPr>
              <a:t>Rainy weather in port</a:t>
            </a:r>
            <a:r>
              <a:rPr lang="en-AE" sz="800" dirty="0"/>
              <a:t>; by Wolfblur, c.2013, from Pixabay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15</a:t>
            </a:fld>
            <a:endParaRPr lang="en-US" dirty="0"/>
          </a:p>
        </p:txBody>
      </p:sp>
      <p:graphicFrame>
        <p:nvGraphicFramePr>
          <p:cNvPr id="9" name="Table 5">
            <a:extLst>
              <a:ext uri="{FF2B5EF4-FFF2-40B4-BE49-F238E27FC236}">
                <a16:creationId xmlns:a16="http://schemas.microsoft.com/office/drawing/2014/main" id="{34168ED7-A39A-4A49-92AC-B73A2DC2E45D}"/>
              </a:ext>
            </a:extLst>
          </p:cNvPr>
          <p:cNvGraphicFramePr>
            <a:graphicFrameLocks noGrp="1"/>
          </p:cNvGraphicFramePr>
          <p:nvPr>
            <p:extLst>
              <p:ext uri="{D42A27DB-BD31-4B8C-83A1-F6EECF244321}">
                <p14:modId xmlns:p14="http://schemas.microsoft.com/office/powerpoint/2010/main" val="1060482891"/>
              </p:ext>
            </p:extLst>
          </p:nvPr>
        </p:nvGraphicFramePr>
        <p:xfrm>
          <a:off x="764780" y="2310182"/>
          <a:ext cx="10907313" cy="2237636"/>
        </p:xfrm>
        <a:graphic>
          <a:graphicData uri="http://schemas.openxmlformats.org/drawingml/2006/table">
            <a:tbl>
              <a:tblPr firstRow="1" bandRow="1">
                <a:tableStyleId>{EB9631B5-78F2-41C9-869B-9F39066F8104}</a:tableStyleId>
              </a:tblPr>
              <a:tblGrid>
                <a:gridCol w="2643272">
                  <a:extLst>
                    <a:ext uri="{9D8B030D-6E8A-4147-A177-3AD203B41FA5}">
                      <a16:colId xmlns:a16="http://schemas.microsoft.com/office/drawing/2014/main" val="1840574432"/>
                    </a:ext>
                  </a:extLst>
                </a:gridCol>
                <a:gridCol w="1729345">
                  <a:extLst>
                    <a:ext uri="{9D8B030D-6E8A-4147-A177-3AD203B41FA5}">
                      <a16:colId xmlns:a16="http://schemas.microsoft.com/office/drawing/2014/main" val="3850848906"/>
                    </a:ext>
                  </a:extLst>
                </a:gridCol>
                <a:gridCol w="3097128">
                  <a:extLst>
                    <a:ext uri="{9D8B030D-6E8A-4147-A177-3AD203B41FA5}">
                      <a16:colId xmlns:a16="http://schemas.microsoft.com/office/drawing/2014/main" val="550140513"/>
                    </a:ext>
                  </a:extLst>
                </a:gridCol>
                <a:gridCol w="3437568">
                  <a:extLst>
                    <a:ext uri="{9D8B030D-6E8A-4147-A177-3AD203B41FA5}">
                      <a16:colId xmlns:a16="http://schemas.microsoft.com/office/drawing/2014/main" val="1690617751"/>
                    </a:ext>
                  </a:extLst>
                </a:gridCol>
              </a:tblGrid>
              <a:tr h="972430">
                <a:tc>
                  <a:txBody>
                    <a:bodyPr/>
                    <a:lstStyle/>
                    <a:p>
                      <a:pPr algn="ctr"/>
                      <a:r>
                        <a:rPr lang="en-AE" sz="3600" dirty="0">
                          <a:solidFill>
                            <a:schemeClr val="tx1"/>
                          </a:solidFill>
                          <a:latin typeface="Helvetica" pitchFamily="2" charset="0"/>
                        </a:rPr>
                        <a:t>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3600" dirty="0">
                          <a:solidFill>
                            <a:schemeClr val="tx1"/>
                          </a:solidFill>
                          <a:latin typeface="Helvetica" pitchFamily="2" charset="0"/>
                        </a:rPr>
                        <a:t>class</a:t>
                      </a:r>
                      <a:endParaRPr lang="en-AE" sz="3600" dirty="0">
                        <a:solidFill>
                          <a:schemeClr val="tx1"/>
                        </a:solidFill>
                        <a:latin typeface="Helvetica"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sentence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52883245"/>
                  </a:ext>
                </a:extLst>
              </a:tr>
              <a:tr h="1265206">
                <a:tc>
                  <a:txBody>
                    <a:bodyPr/>
                    <a:lstStyle/>
                    <a:p>
                      <a:r>
                        <a:rPr lang="en-US" dirty="0">
                          <a:latin typeface="Helvetica" pitchFamily="2" charset="0"/>
                        </a:rPr>
                        <a:t>t</a:t>
                      </a:r>
                      <a:r>
                        <a:rPr lang="en-AE" dirty="0">
                          <a:latin typeface="Helvetica" pitchFamily="2" charset="0"/>
                        </a:rPr>
                        <a:t>he elements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E" dirty="0">
                          <a:latin typeface="Helvetica" pitchFamily="2" charset="0"/>
                        </a:rPr>
                        <a:t>noun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Helvetica" pitchFamily="2" charset="0"/>
                        </a:rPr>
                        <a:t>t</a:t>
                      </a:r>
                      <a:r>
                        <a:rPr lang="en-AE" dirty="0">
                          <a:latin typeface="Helvetica" pitchFamily="2" charset="0"/>
                        </a:rPr>
                        <a:t>he weather, especially bad weather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0" i="0" dirty="0">
                          <a:latin typeface="Helvetica" panose="020B0604020202020204" pitchFamily="34" charset="0"/>
                          <a:cs typeface="Helvetica" panose="020B0604020202020204" pitchFamily="34" charset="0"/>
                        </a:rPr>
                        <a:t>The walking tour was fun but the elements were bad as it snowed all day while they walked around the city.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3650420"/>
                  </a:ext>
                </a:extLst>
              </a:tr>
            </a:tbl>
          </a:graphicData>
        </a:graphic>
      </p:graphicFrame>
    </p:spTree>
    <p:extLst>
      <p:ext uri="{BB962C8B-B14F-4D97-AF65-F5344CB8AC3E}">
        <p14:creationId xmlns:p14="http://schemas.microsoft.com/office/powerpoint/2010/main" val="3070010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38"/>
        <p:cNvGrpSpPr/>
        <p:nvPr/>
      </p:nvGrpSpPr>
      <p:grpSpPr>
        <a:xfrm>
          <a:off x="0" y="0"/>
          <a:ext cx="0" cy="0"/>
          <a:chOff x="0" y="0"/>
          <a:chExt cx="0" cy="0"/>
        </a:xfrm>
      </p:grpSpPr>
      <p:sp>
        <p:nvSpPr>
          <p:cNvPr id="8239" name="Google Shape;8239;p7"/>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16</a:t>
            </a:fld>
            <a:endParaRPr dirty="0"/>
          </a:p>
        </p:txBody>
      </p:sp>
      <p:sp>
        <p:nvSpPr>
          <p:cNvPr id="8240" name="Google Shape;8240;p7"/>
          <p:cNvSpPr/>
          <p:nvPr/>
        </p:nvSpPr>
        <p:spPr>
          <a:xfrm>
            <a:off x="5519775" y="3376269"/>
            <a:ext cx="5865300" cy="2615100"/>
          </a:xfrm>
          <a:prstGeom prst="rect">
            <a:avLst/>
          </a:prstGeom>
          <a:solidFill>
            <a:srgbClr val="D8D8D8"/>
          </a:solidFill>
          <a:ln w="12700" cap="flat" cmpd="sng">
            <a:solidFill>
              <a:srgbClr val="FFDD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1" dirty="0">
                <a:solidFill>
                  <a:schemeClr val="dk1"/>
                </a:solidFill>
                <a:latin typeface="Helvetica" pitchFamily="2" charset="0"/>
                <a:ea typeface="Helvetica Neue"/>
                <a:cs typeface="Helvetica Neue"/>
                <a:sym typeface="Helvetica Neue"/>
              </a:rPr>
              <a:t>soaked (to the skin) </a:t>
            </a:r>
            <a:endParaRPr sz="1800" dirty="0">
              <a:solidFill>
                <a:schemeClr val="dk1"/>
              </a:solidFill>
              <a:latin typeface="Helvetica" pitchFamily="2" charset="0"/>
              <a:ea typeface="Helvetica Neue"/>
              <a:cs typeface="Helvetica Neue"/>
              <a:sym typeface="Helvetica Neue"/>
            </a:endParaRPr>
          </a:p>
          <a:p>
            <a:pPr marL="0" marR="0" lvl="0" indent="0" algn="l" rtl="0">
              <a:spcBef>
                <a:spcPts val="0"/>
              </a:spcBef>
              <a:spcAft>
                <a:spcPts val="0"/>
              </a:spcAft>
              <a:buNone/>
            </a:pPr>
            <a:endParaRPr sz="1800" dirty="0">
              <a:solidFill>
                <a:schemeClr val="dk1"/>
              </a:solidFill>
              <a:latin typeface="Helvetica" pitchFamily="2" charset="0"/>
              <a:ea typeface="Helvetica Neue"/>
              <a:cs typeface="Helvetica Neue"/>
              <a:sym typeface="Helvetica Neue"/>
            </a:endParaRPr>
          </a:p>
          <a:p>
            <a:pPr marL="0" marR="0" lvl="0" indent="0" algn="l" rtl="0">
              <a:spcBef>
                <a:spcPts val="0"/>
              </a:spcBef>
              <a:spcAft>
                <a:spcPts val="0"/>
              </a:spcAft>
              <a:buNone/>
            </a:pPr>
            <a:r>
              <a:rPr lang="en-US" sz="1800" dirty="0">
                <a:solidFill>
                  <a:schemeClr val="dk1"/>
                </a:solidFill>
                <a:latin typeface="Helvetica" pitchFamily="2" charset="0"/>
                <a:ea typeface="Helvetica Neue"/>
                <a:cs typeface="Helvetica Neue"/>
                <a:sym typeface="Helvetica Neue"/>
              </a:rPr>
              <a:t>to </a:t>
            </a:r>
            <a:r>
              <a:rPr lang="en-US" dirty="0">
                <a:solidFill>
                  <a:schemeClr val="dk1"/>
                </a:solidFill>
                <a:latin typeface="Helvetica" pitchFamily="2" charset="0"/>
                <a:ea typeface="Helvetica Neue"/>
                <a:cs typeface="Helvetica Neue"/>
                <a:sym typeface="Helvetica Neue"/>
              </a:rPr>
              <a:t>be extremely wet</a:t>
            </a:r>
            <a:endParaRPr dirty="0">
              <a:latin typeface="Helvetica" pitchFamily="2" charset="0"/>
            </a:endParaRPr>
          </a:p>
        </p:txBody>
      </p:sp>
      <p:sp>
        <p:nvSpPr>
          <p:cNvPr id="2" name="TextBox 1">
            <a:extLst>
              <a:ext uri="{FF2B5EF4-FFF2-40B4-BE49-F238E27FC236}">
                <a16:creationId xmlns:a16="http://schemas.microsoft.com/office/drawing/2014/main" id="{67B6E47C-CAAA-2641-A46B-21247B01DD5C}"/>
              </a:ext>
            </a:extLst>
          </p:cNvPr>
          <p:cNvSpPr txBox="1"/>
          <p:nvPr/>
        </p:nvSpPr>
        <p:spPr>
          <a:xfrm>
            <a:off x="491826" y="6323455"/>
            <a:ext cx="2823898" cy="215444"/>
          </a:xfrm>
          <a:prstGeom prst="rect">
            <a:avLst/>
          </a:prstGeom>
          <a:noFill/>
        </p:spPr>
        <p:txBody>
          <a:bodyPr wrap="square" rtlCol="0">
            <a:spAutoFit/>
          </a:bodyPr>
          <a:lstStyle/>
          <a:p>
            <a:r>
              <a:rPr lang="en-AE" sz="800" dirty="0">
                <a:hlinkClick r:id="rId4"/>
              </a:rPr>
              <a:t>Rain</a:t>
            </a:r>
            <a:r>
              <a:rPr lang="en-AE" sz="800" dirty="0"/>
              <a:t>; by Jill Wellington,  c.2015, from Pixabay.com</a:t>
            </a:r>
          </a:p>
        </p:txBody>
      </p:sp>
      <p:pic>
        <p:nvPicPr>
          <p:cNvPr id="5122" name="Picture 2">
            <a:extLst>
              <a:ext uri="{FF2B5EF4-FFF2-40B4-BE49-F238E27FC236}">
                <a16:creationId xmlns:a16="http://schemas.microsoft.com/office/drawing/2014/main" id="{94DE546C-C62A-EB43-ABC4-FD197C5AB9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826" y="2930597"/>
            <a:ext cx="4867146" cy="32432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12D75C-BCED-C445-ACE8-830BA55A9865}"/>
              </a:ext>
            </a:extLst>
          </p:cNvPr>
          <p:cNvSpPr txBox="1"/>
          <p:nvPr/>
        </p:nvSpPr>
        <p:spPr>
          <a:xfrm>
            <a:off x="5561678" y="2988602"/>
            <a:ext cx="4867146" cy="215444"/>
          </a:xfrm>
          <a:prstGeom prst="rect">
            <a:avLst/>
          </a:prstGeom>
          <a:noFill/>
        </p:spPr>
        <p:txBody>
          <a:bodyPr wrap="square" rtlCol="0">
            <a:spAutoFit/>
          </a:bodyPr>
          <a:lstStyle/>
          <a:p>
            <a:r>
              <a:rPr lang="en-AE" sz="800" dirty="0">
                <a:hlinkClick r:id="rId6"/>
              </a:rPr>
              <a:t>Umbrella, puddle, kid</a:t>
            </a:r>
            <a:r>
              <a:rPr lang="en-AE" sz="800" dirty="0"/>
              <a:t>:Victoria Borodinova, 2017 from Pixabay</a:t>
            </a:r>
          </a:p>
        </p:txBody>
      </p:sp>
      <p:pic>
        <p:nvPicPr>
          <p:cNvPr id="5124" name="Picture 4">
            <a:extLst>
              <a:ext uri="{FF2B5EF4-FFF2-40B4-BE49-F238E27FC236}">
                <a16:creationId xmlns:a16="http://schemas.microsoft.com/office/drawing/2014/main" id="{9D623DBB-2565-4B45-9A09-1BA8908151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1678" y="136551"/>
            <a:ext cx="5459887" cy="27608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17</a:t>
            </a:fld>
            <a:endParaRPr lang="en-US" dirty="0"/>
          </a:p>
        </p:txBody>
      </p:sp>
      <p:graphicFrame>
        <p:nvGraphicFramePr>
          <p:cNvPr id="9" name="Table 5">
            <a:extLst>
              <a:ext uri="{FF2B5EF4-FFF2-40B4-BE49-F238E27FC236}">
                <a16:creationId xmlns:a16="http://schemas.microsoft.com/office/drawing/2014/main" id="{34168ED7-A39A-4A49-92AC-B73A2DC2E45D}"/>
              </a:ext>
            </a:extLst>
          </p:cNvPr>
          <p:cNvGraphicFramePr>
            <a:graphicFrameLocks noGrp="1"/>
          </p:cNvGraphicFramePr>
          <p:nvPr>
            <p:extLst>
              <p:ext uri="{D42A27DB-BD31-4B8C-83A1-F6EECF244321}">
                <p14:modId xmlns:p14="http://schemas.microsoft.com/office/powerpoint/2010/main" val="2169422562"/>
              </p:ext>
            </p:extLst>
          </p:nvPr>
        </p:nvGraphicFramePr>
        <p:xfrm>
          <a:off x="642344" y="2310182"/>
          <a:ext cx="10907313" cy="2237636"/>
        </p:xfrm>
        <a:graphic>
          <a:graphicData uri="http://schemas.openxmlformats.org/drawingml/2006/table">
            <a:tbl>
              <a:tblPr firstRow="1" bandRow="1">
                <a:tableStyleId>{EB9631B5-78F2-41C9-869B-9F39066F8104}</a:tableStyleId>
              </a:tblPr>
              <a:tblGrid>
                <a:gridCol w="2643272">
                  <a:extLst>
                    <a:ext uri="{9D8B030D-6E8A-4147-A177-3AD203B41FA5}">
                      <a16:colId xmlns:a16="http://schemas.microsoft.com/office/drawing/2014/main" val="1840574432"/>
                    </a:ext>
                  </a:extLst>
                </a:gridCol>
                <a:gridCol w="1729345">
                  <a:extLst>
                    <a:ext uri="{9D8B030D-6E8A-4147-A177-3AD203B41FA5}">
                      <a16:colId xmlns:a16="http://schemas.microsoft.com/office/drawing/2014/main" val="3850848906"/>
                    </a:ext>
                  </a:extLst>
                </a:gridCol>
                <a:gridCol w="3097128">
                  <a:extLst>
                    <a:ext uri="{9D8B030D-6E8A-4147-A177-3AD203B41FA5}">
                      <a16:colId xmlns:a16="http://schemas.microsoft.com/office/drawing/2014/main" val="550140513"/>
                    </a:ext>
                  </a:extLst>
                </a:gridCol>
                <a:gridCol w="3437568">
                  <a:extLst>
                    <a:ext uri="{9D8B030D-6E8A-4147-A177-3AD203B41FA5}">
                      <a16:colId xmlns:a16="http://schemas.microsoft.com/office/drawing/2014/main" val="1690617751"/>
                    </a:ext>
                  </a:extLst>
                </a:gridCol>
              </a:tblGrid>
              <a:tr h="972430">
                <a:tc>
                  <a:txBody>
                    <a:bodyPr/>
                    <a:lstStyle/>
                    <a:p>
                      <a:pPr algn="ctr"/>
                      <a:r>
                        <a:rPr lang="en-AE" sz="3600" dirty="0">
                          <a:solidFill>
                            <a:schemeClr val="tx1"/>
                          </a:solidFill>
                          <a:latin typeface="Helvetica" pitchFamily="2" charset="0"/>
                        </a:rPr>
                        <a:t>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3600" dirty="0">
                          <a:solidFill>
                            <a:schemeClr val="tx1"/>
                          </a:solidFill>
                          <a:latin typeface="Helvetica" pitchFamily="2" charset="0"/>
                        </a:rPr>
                        <a:t>class</a:t>
                      </a:r>
                      <a:endParaRPr lang="en-AE" sz="3600" dirty="0">
                        <a:solidFill>
                          <a:schemeClr val="tx1"/>
                        </a:solidFill>
                        <a:latin typeface="Helvetica"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AE" sz="3600" dirty="0">
                          <a:solidFill>
                            <a:schemeClr val="tx1"/>
                          </a:solidFill>
                          <a:latin typeface="Helvetica" pitchFamily="2" charset="0"/>
                        </a:rPr>
                        <a:t>sentence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52883245"/>
                  </a:ext>
                </a:extLst>
              </a:tr>
              <a:tr h="1265206">
                <a:tc>
                  <a:txBody>
                    <a:bodyPr/>
                    <a:lstStyle/>
                    <a:p>
                      <a:r>
                        <a:rPr lang="en-US" dirty="0">
                          <a:latin typeface="Helvetica" pitchFamily="2" charset="0"/>
                        </a:rPr>
                        <a:t>soaked</a:t>
                      </a:r>
                      <a:r>
                        <a:rPr lang="en-AE" dirty="0">
                          <a:latin typeface="Helvetica" pitchFamily="2"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Helvetica" pitchFamily="2" charset="0"/>
                        </a:rPr>
                        <a:t>a</a:t>
                      </a:r>
                      <a:r>
                        <a:rPr lang="en-AE" dirty="0">
                          <a:latin typeface="Helvetica" pitchFamily="2" charset="0"/>
                        </a:rPr>
                        <a:t>ctive verb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Helvetica" pitchFamily="2" charset="0"/>
                        </a:rPr>
                        <a:t>to be extremely wet</a:t>
                      </a:r>
                      <a:endParaRPr lang="en-AE" dirty="0">
                        <a:latin typeface="Helvetica"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Helvetica" pitchFamily="2" charset="0"/>
                        </a:rPr>
                        <a:t>When he arrived home, he was very wet. The rain had soaked him to the skin.</a:t>
                      </a:r>
                      <a:endParaRPr lang="en-AE" dirty="0">
                        <a:latin typeface="Helvetica"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3650420"/>
                  </a:ext>
                </a:extLst>
              </a:tr>
            </a:tbl>
          </a:graphicData>
        </a:graphic>
      </p:graphicFrame>
    </p:spTree>
    <p:extLst>
      <p:ext uri="{BB962C8B-B14F-4D97-AF65-F5344CB8AC3E}">
        <p14:creationId xmlns:p14="http://schemas.microsoft.com/office/powerpoint/2010/main" val="3917175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45"/>
        <p:cNvGrpSpPr/>
        <p:nvPr/>
      </p:nvGrpSpPr>
      <p:grpSpPr>
        <a:xfrm>
          <a:off x="0" y="0"/>
          <a:ext cx="0" cy="0"/>
          <a:chOff x="0" y="0"/>
          <a:chExt cx="0" cy="0"/>
        </a:xfrm>
      </p:grpSpPr>
      <p:sp>
        <p:nvSpPr>
          <p:cNvPr id="8246" name="Google Shape;8246;p8"/>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18</a:t>
            </a:fld>
            <a:endParaRPr dirty="0"/>
          </a:p>
        </p:txBody>
      </p:sp>
      <p:sp>
        <p:nvSpPr>
          <p:cNvPr id="8247" name="Google Shape;8247;p8"/>
          <p:cNvSpPr/>
          <p:nvPr/>
        </p:nvSpPr>
        <p:spPr>
          <a:xfrm>
            <a:off x="5255726" y="3635198"/>
            <a:ext cx="5865300" cy="2615100"/>
          </a:xfrm>
          <a:prstGeom prst="rect">
            <a:avLst/>
          </a:prstGeom>
          <a:solidFill>
            <a:srgbClr val="D8D8D8"/>
          </a:solidFill>
          <a:ln w="12700" cap="flat" cmpd="sng">
            <a:solidFill>
              <a:srgbClr val="FFDD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1" dirty="0">
                <a:solidFill>
                  <a:schemeClr val="dk1"/>
                </a:solidFill>
                <a:latin typeface="Helvetica" pitchFamily="2" charset="0"/>
                <a:ea typeface="Helvetica Neue"/>
                <a:cs typeface="Helvetica Neue"/>
                <a:sym typeface="Helvetica Neue"/>
              </a:rPr>
              <a:t>lifeboat</a:t>
            </a:r>
            <a:endParaRPr sz="1800" dirty="0">
              <a:solidFill>
                <a:schemeClr val="dk1"/>
              </a:solidFill>
              <a:latin typeface="Helvetica" pitchFamily="2" charset="0"/>
              <a:ea typeface="Helvetica Neue"/>
              <a:cs typeface="Helvetica Neue"/>
              <a:sym typeface="Helvetica Neue"/>
            </a:endParaRPr>
          </a:p>
          <a:p>
            <a:pPr marL="0" marR="0" lvl="0" indent="0" algn="l" rtl="0">
              <a:spcBef>
                <a:spcPts val="0"/>
              </a:spcBef>
              <a:spcAft>
                <a:spcPts val="0"/>
              </a:spcAft>
              <a:buNone/>
            </a:pPr>
            <a:endParaRPr sz="18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r>
              <a:rPr lang="en-US" dirty="0">
                <a:solidFill>
                  <a:schemeClr val="dk1"/>
                </a:solidFill>
                <a:latin typeface="Helvetica" pitchFamily="2" charset="0"/>
                <a:ea typeface="Helvetica Neue"/>
                <a:cs typeface="Helvetica Neue"/>
                <a:sym typeface="Helvetica Neue"/>
              </a:rPr>
              <a:t>e</a:t>
            </a:r>
            <a:r>
              <a:rPr lang="en-US" sz="1800" dirty="0">
                <a:solidFill>
                  <a:schemeClr val="dk1"/>
                </a:solidFill>
                <a:latin typeface="Helvetica" pitchFamily="2" charset="0"/>
                <a:ea typeface="Helvetica Neue"/>
                <a:cs typeface="Helvetica Neue"/>
                <a:sym typeface="Helvetica Neue"/>
              </a:rPr>
              <a:t>xtra boat on a ship or one that goes out to rescue people on a sinking ship</a:t>
            </a:r>
            <a:endParaRPr dirty="0">
              <a:latin typeface="Helvetica" pitchFamily="2" charset="0"/>
            </a:endParaRPr>
          </a:p>
        </p:txBody>
      </p:sp>
      <p:pic>
        <p:nvPicPr>
          <p:cNvPr id="8250" name="Google Shape;8250;p8"/>
          <p:cNvPicPr preferRelativeResize="0"/>
          <p:nvPr/>
        </p:nvPicPr>
        <p:blipFill rotWithShape="1">
          <a:blip r:embed="rId4">
            <a:alphaModFix/>
          </a:blip>
          <a:srcRect/>
          <a:stretch/>
        </p:blipFill>
        <p:spPr>
          <a:xfrm>
            <a:off x="5255726" y="508880"/>
            <a:ext cx="5865300" cy="2713922"/>
          </a:xfrm>
          <a:prstGeom prst="rect">
            <a:avLst/>
          </a:prstGeom>
          <a:noFill/>
          <a:ln>
            <a:noFill/>
          </a:ln>
        </p:spPr>
      </p:pic>
      <p:sp>
        <p:nvSpPr>
          <p:cNvPr id="9" name="TextBox 8">
            <a:extLst>
              <a:ext uri="{FF2B5EF4-FFF2-40B4-BE49-F238E27FC236}">
                <a16:creationId xmlns:a16="http://schemas.microsoft.com/office/drawing/2014/main" id="{BB211EC6-8296-4440-B048-C1224FB21B41}"/>
              </a:ext>
            </a:extLst>
          </p:cNvPr>
          <p:cNvSpPr txBox="1"/>
          <p:nvPr/>
        </p:nvSpPr>
        <p:spPr>
          <a:xfrm>
            <a:off x="5255726" y="3312160"/>
            <a:ext cx="4686299" cy="200055"/>
          </a:xfrm>
          <a:prstGeom prst="rect">
            <a:avLst/>
          </a:prstGeom>
          <a:noFill/>
        </p:spPr>
        <p:txBody>
          <a:bodyPr wrap="square" rtlCol="0">
            <a:spAutoFit/>
          </a:bodyPr>
          <a:lstStyle/>
          <a:p>
            <a:r>
              <a:rPr lang="en-US" sz="700" dirty="0">
                <a:solidFill>
                  <a:schemeClr val="tx1">
                    <a:lumMod val="50000"/>
                    <a:lumOff val="50000"/>
                  </a:schemeClr>
                </a:solidFill>
                <a:hlinkClick r:id="rId5"/>
              </a:rPr>
              <a:t>Man escaping from sinking ship in lifeboat </a:t>
            </a:r>
            <a:r>
              <a:rPr lang="en-US" sz="700" dirty="0">
                <a:solidFill>
                  <a:schemeClr val="tx1">
                    <a:lumMod val="50000"/>
                    <a:lumOff val="50000"/>
                  </a:schemeClr>
                </a:solidFill>
              </a:rPr>
              <a:t>by </a:t>
            </a:r>
            <a:r>
              <a:rPr lang="en-US" sz="700" dirty="0" err="1">
                <a:solidFill>
                  <a:schemeClr val="tx1">
                    <a:lumMod val="50000"/>
                    <a:lumOff val="50000"/>
                  </a:schemeClr>
                </a:solidFill>
              </a:rPr>
              <a:t>Redro.pl</a:t>
            </a:r>
            <a:r>
              <a:rPr lang="en-US" sz="700" dirty="0">
                <a:solidFill>
                  <a:schemeClr val="tx1">
                    <a:lumMod val="50000"/>
                    <a:lumOff val="50000"/>
                  </a:schemeClr>
                </a:solidFill>
              </a:rPr>
              <a:t>, 2021 from </a:t>
            </a:r>
            <a:r>
              <a:rPr lang="en-US" sz="700" dirty="0" err="1">
                <a:solidFill>
                  <a:schemeClr val="tx1">
                    <a:lumMod val="50000"/>
                    <a:lumOff val="50000"/>
                  </a:schemeClr>
                </a:solidFill>
              </a:rPr>
              <a:t>Freepik.com</a:t>
            </a:r>
            <a:endParaRPr lang="en-US" sz="700" dirty="0">
              <a:solidFill>
                <a:schemeClr val="tx1">
                  <a:lumMod val="50000"/>
                  <a:lumOff val="50000"/>
                </a:schemeClr>
              </a:solidFill>
            </a:endParaRPr>
          </a:p>
        </p:txBody>
      </p:sp>
      <p:sp>
        <p:nvSpPr>
          <p:cNvPr id="4" name="TextBox 3">
            <a:extLst>
              <a:ext uri="{FF2B5EF4-FFF2-40B4-BE49-F238E27FC236}">
                <a16:creationId xmlns:a16="http://schemas.microsoft.com/office/drawing/2014/main" id="{7E097F29-3250-D749-ACEF-13B7E1218A7E}"/>
              </a:ext>
            </a:extLst>
          </p:cNvPr>
          <p:cNvSpPr txBox="1"/>
          <p:nvPr/>
        </p:nvSpPr>
        <p:spPr>
          <a:xfrm>
            <a:off x="442915" y="6321867"/>
            <a:ext cx="2427268" cy="215444"/>
          </a:xfrm>
          <a:prstGeom prst="rect">
            <a:avLst/>
          </a:prstGeom>
          <a:noFill/>
        </p:spPr>
        <p:txBody>
          <a:bodyPr wrap="none" rtlCol="0">
            <a:spAutoFit/>
          </a:bodyPr>
          <a:lstStyle/>
          <a:p>
            <a:r>
              <a:rPr lang="en-AE" sz="800" dirty="0">
                <a:hlinkClick r:id="rId6"/>
              </a:rPr>
              <a:t>Coastguard</a:t>
            </a:r>
            <a:r>
              <a:rPr lang="en-AE" sz="800" dirty="0"/>
              <a:t> by Elsemargriet, c.2018 from Pixabay.com</a:t>
            </a:r>
          </a:p>
        </p:txBody>
      </p:sp>
      <p:pic>
        <p:nvPicPr>
          <p:cNvPr id="4098" name="Picture 2">
            <a:extLst>
              <a:ext uri="{FF2B5EF4-FFF2-40B4-BE49-F238E27FC236}">
                <a16:creationId xmlns:a16="http://schemas.microsoft.com/office/drawing/2014/main" id="{3B2E7D23-0159-B248-8F8E-61CF0C29A3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914" y="3398500"/>
            <a:ext cx="4407382" cy="29233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52"/>
        <p:cNvGrpSpPr/>
        <p:nvPr/>
      </p:nvGrpSpPr>
      <p:grpSpPr>
        <a:xfrm>
          <a:off x="0" y="0"/>
          <a:ext cx="0" cy="0"/>
          <a:chOff x="0" y="0"/>
          <a:chExt cx="0" cy="0"/>
        </a:xfrm>
      </p:grpSpPr>
      <p:sp>
        <p:nvSpPr>
          <p:cNvPr id="8253" name="Google Shape;8253;p9"/>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19</a:t>
            </a:fld>
            <a:endParaRPr/>
          </a:p>
        </p:txBody>
      </p:sp>
      <p:graphicFrame>
        <p:nvGraphicFramePr>
          <p:cNvPr id="8254" name="Google Shape;8254;p9"/>
          <p:cNvGraphicFramePr/>
          <p:nvPr>
            <p:extLst>
              <p:ext uri="{D42A27DB-BD31-4B8C-83A1-F6EECF244321}">
                <p14:modId xmlns:p14="http://schemas.microsoft.com/office/powerpoint/2010/main" val="837928853"/>
              </p:ext>
            </p:extLst>
          </p:nvPr>
        </p:nvGraphicFramePr>
        <p:xfrm>
          <a:off x="764780" y="2310182"/>
          <a:ext cx="10907325" cy="2237625"/>
        </p:xfrm>
        <a:graphic>
          <a:graphicData uri="http://schemas.openxmlformats.org/drawingml/2006/table">
            <a:tbl>
              <a:tblPr firstRow="1" bandRow="1">
                <a:noFill/>
                <a:tableStyleId>{1C22D879-5B5F-4B59-9786-A96740029CFA}</a:tableStyleId>
              </a:tblPr>
              <a:tblGrid>
                <a:gridCol w="2643275">
                  <a:extLst>
                    <a:ext uri="{9D8B030D-6E8A-4147-A177-3AD203B41FA5}">
                      <a16:colId xmlns:a16="http://schemas.microsoft.com/office/drawing/2014/main" val="20000"/>
                    </a:ext>
                  </a:extLst>
                </a:gridCol>
                <a:gridCol w="1729350">
                  <a:extLst>
                    <a:ext uri="{9D8B030D-6E8A-4147-A177-3AD203B41FA5}">
                      <a16:colId xmlns:a16="http://schemas.microsoft.com/office/drawing/2014/main" val="20001"/>
                    </a:ext>
                  </a:extLst>
                </a:gridCol>
                <a:gridCol w="3097125">
                  <a:extLst>
                    <a:ext uri="{9D8B030D-6E8A-4147-A177-3AD203B41FA5}">
                      <a16:colId xmlns:a16="http://schemas.microsoft.com/office/drawing/2014/main" val="20002"/>
                    </a:ext>
                  </a:extLst>
                </a:gridCol>
                <a:gridCol w="3437575">
                  <a:extLst>
                    <a:ext uri="{9D8B030D-6E8A-4147-A177-3AD203B41FA5}">
                      <a16:colId xmlns:a16="http://schemas.microsoft.com/office/drawing/2014/main" val="20003"/>
                    </a:ext>
                  </a:extLst>
                </a:gridCol>
              </a:tblGrid>
              <a:tr h="972425">
                <a:tc>
                  <a:txBody>
                    <a:bodyPr/>
                    <a:lstStyle/>
                    <a:p>
                      <a:pPr marL="0" marR="0" lvl="0" indent="0" algn="ctr" rtl="0">
                        <a:lnSpc>
                          <a:spcPct val="100000"/>
                        </a:lnSpc>
                        <a:spcBef>
                          <a:spcPts val="0"/>
                        </a:spcBef>
                        <a:spcAft>
                          <a:spcPts val="0"/>
                        </a:spcAft>
                        <a:buNone/>
                        <a:defRPr sz="1400" u="none" strike="noStrike" cap="none"/>
                      </a:pPr>
                      <a:r>
                        <a:rPr lang="en-US" sz="3600">
                          <a:solidFill>
                            <a:schemeClr val="dk1"/>
                          </a:solidFill>
                          <a:latin typeface="Helvetica Neue"/>
                          <a:ea typeface="Helvetica Neue"/>
                          <a:cs typeface="Helvetica Neue"/>
                          <a:sym typeface="Helvetica Neue"/>
                        </a:rPr>
                        <a:t>word</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0000"/>
                        </a:lnSpc>
                        <a:spcBef>
                          <a:spcPts val="0"/>
                        </a:spcBef>
                        <a:spcAft>
                          <a:spcPts val="0"/>
                        </a:spcAft>
                        <a:buNone/>
                        <a:defRPr sz="1400" u="none" strike="noStrike" cap="none"/>
                      </a:pPr>
                      <a:r>
                        <a:rPr lang="en-US" sz="3600">
                          <a:solidFill>
                            <a:schemeClr val="dk1"/>
                          </a:solidFill>
                          <a:latin typeface="Helvetica Neue"/>
                          <a:ea typeface="Helvetica Neue"/>
                          <a:cs typeface="Helvetica Neue"/>
                          <a:sym typeface="Helvetica Neue"/>
                        </a:rPr>
                        <a:t>class</a:t>
                      </a:r>
                      <a:endParaRPr sz="3600">
                        <a:solidFill>
                          <a:schemeClr val="dk1"/>
                        </a:solidFill>
                        <a:latin typeface="Helvetica Neue"/>
                        <a:ea typeface="Helvetica Neue"/>
                        <a:cs typeface="Helvetica Neue"/>
                        <a:sym typeface="Helvetica Neue"/>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0000"/>
                        </a:lnSpc>
                        <a:spcBef>
                          <a:spcPts val="0"/>
                        </a:spcBef>
                        <a:spcAft>
                          <a:spcPts val="0"/>
                        </a:spcAft>
                        <a:buNone/>
                        <a:defRPr sz="1400" u="none" strike="noStrike" cap="none"/>
                      </a:pPr>
                      <a:r>
                        <a:rPr lang="en-US" sz="3600" dirty="0">
                          <a:solidFill>
                            <a:schemeClr val="dk1"/>
                          </a:solidFill>
                          <a:latin typeface="Helvetica Neue"/>
                          <a:ea typeface="Helvetica Neue"/>
                          <a:cs typeface="Helvetica Neue"/>
                          <a:sym typeface="Helvetica Neue"/>
                        </a:rPr>
                        <a:t>definition</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tc>
                  <a:txBody>
                    <a:bodyPr/>
                    <a:lstStyle/>
                    <a:p>
                      <a:pPr marL="0" marR="0" lvl="0" indent="0" algn="ctr" rtl="0">
                        <a:lnSpc>
                          <a:spcPct val="100000"/>
                        </a:lnSpc>
                        <a:spcBef>
                          <a:spcPts val="0"/>
                        </a:spcBef>
                        <a:spcAft>
                          <a:spcPts val="0"/>
                        </a:spcAft>
                        <a:buNone/>
                        <a:defRPr sz="1400" u="none" strike="noStrike" cap="none"/>
                      </a:pPr>
                      <a:r>
                        <a:rPr lang="en-US" sz="3600">
                          <a:solidFill>
                            <a:schemeClr val="dk1"/>
                          </a:solidFill>
                          <a:latin typeface="Helvetica Neue"/>
                          <a:ea typeface="Helvetica Neue"/>
                          <a:cs typeface="Helvetica Neue"/>
                          <a:sym typeface="Helvetica Neue"/>
                        </a:rPr>
                        <a:t>sentence</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EE599"/>
                    </a:solidFill>
                  </a:tcPr>
                </a:tc>
                <a:extLst>
                  <a:ext uri="{0D108BD9-81ED-4DB2-BD59-A6C34878D82A}">
                    <a16:rowId xmlns:a16="http://schemas.microsoft.com/office/drawing/2014/main" val="10000"/>
                  </a:ext>
                </a:extLst>
              </a:tr>
              <a:tr h="1265200">
                <a:tc>
                  <a:txBody>
                    <a:bodyPr/>
                    <a:lstStyle/>
                    <a:p>
                      <a:pPr marL="0" marR="0" lvl="0" indent="0" algn="l" rtl="0">
                        <a:lnSpc>
                          <a:spcPct val="100000"/>
                        </a:lnSpc>
                        <a:spcBef>
                          <a:spcPts val="0"/>
                        </a:spcBef>
                        <a:spcAft>
                          <a:spcPts val="0"/>
                        </a:spcAft>
                        <a:buNone/>
                        <a:defRPr sz="1400" u="none" strike="noStrike" cap="none"/>
                      </a:pPr>
                      <a:r>
                        <a:rPr lang="en-US" sz="1800" dirty="0">
                          <a:latin typeface="Helvetica" panose="020B0604020202020204" pitchFamily="34" charset="0"/>
                          <a:ea typeface="Helvetica Neue"/>
                          <a:cs typeface="Helvetica" panose="020B0604020202020204" pitchFamily="34" charset="0"/>
                          <a:sym typeface="Helvetica Neue"/>
                        </a:rPr>
                        <a:t>lifeboat</a:t>
                      </a:r>
                      <a:endParaRPr dirty="0">
                        <a:latin typeface="Helvetica" panose="020B0604020202020204" pitchFamily="34" charset="0"/>
                        <a:cs typeface="Helvetica" panose="020B0604020202020204" pitchFamily="34"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defRPr sz="1400" u="none" strike="noStrike" cap="none"/>
                      </a:pPr>
                      <a:r>
                        <a:rPr lang="en-US" sz="1800" b="0" dirty="0">
                          <a:latin typeface="Helvetica" panose="020B0604020202020204" pitchFamily="34" charset="0"/>
                          <a:ea typeface="Helvetica Neue"/>
                          <a:cs typeface="Helvetica" panose="020B0604020202020204" pitchFamily="34" charset="0"/>
                          <a:sym typeface="Helvetica Neue"/>
                        </a:rPr>
                        <a:t>compound noun</a:t>
                      </a:r>
                      <a:endParaRPr dirty="0">
                        <a:latin typeface="Helvetica" panose="020B0604020202020204" pitchFamily="34" charset="0"/>
                        <a:cs typeface="Helvetica" panose="020B0604020202020204" pitchFamily="34"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400" u="none" strike="noStrike" cap="none"/>
                      </a:pPr>
                      <a:r>
                        <a:rPr lang="en-US" sz="1800" dirty="0">
                          <a:solidFill>
                            <a:schemeClr val="dk1"/>
                          </a:solidFill>
                          <a:latin typeface="Helvetica" pitchFamily="2" charset="0"/>
                          <a:ea typeface="Helvetica Neue"/>
                          <a:cs typeface="Helvetica Neue"/>
                          <a:sym typeface="Helvetica Neue"/>
                        </a:rPr>
                        <a:t>extra boat on a ship or one that goes out to rescue people on a sinking ship</a:t>
                      </a:r>
                      <a:endParaRPr lang="en-US" sz="1800" dirty="0">
                        <a:latin typeface="Helvetica" pitchFamily="2" charset="0"/>
                      </a:endParaRPr>
                    </a:p>
                    <a:p>
                      <a:pPr marL="0" marR="0" lvl="0" indent="0" algn="l" rtl="0">
                        <a:lnSpc>
                          <a:spcPct val="100000"/>
                        </a:lnSpc>
                        <a:spcBef>
                          <a:spcPts val="0"/>
                        </a:spcBef>
                        <a:spcAft>
                          <a:spcPts val="0"/>
                        </a:spcAft>
                        <a:buNone/>
                        <a:defRPr sz="1400" u="none" strike="noStrike" cap="none"/>
                      </a:pPr>
                      <a:endParaRPr sz="1800" b="0" dirty="0">
                        <a:solidFill>
                          <a:schemeClr val="dk1"/>
                        </a:solidFill>
                        <a:latin typeface="Helvetica" panose="020B0604020202020204" pitchFamily="34" charset="0"/>
                        <a:ea typeface="Helvetica Neue"/>
                        <a:cs typeface="Helvetica" panose="020B0604020202020204" pitchFamily="34" charset="0"/>
                        <a:sym typeface="Helvetica Neue"/>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defRPr sz="1400" u="none" strike="noStrike" cap="none"/>
                      </a:pPr>
                      <a:r>
                        <a:rPr lang="en-US" sz="1800" dirty="0">
                          <a:latin typeface="Helvetica" panose="020B0604020202020204" pitchFamily="34" charset="0"/>
                          <a:ea typeface="Helvetica Neue"/>
                          <a:cs typeface="Helvetica" panose="020B0604020202020204" pitchFamily="34" charset="0"/>
                          <a:sym typeface="Helvetica Neue"/>
                        </a:rPr>
                        <a:t>The ship was sinking so they sent 2 large lifeboats to rescue all the people and get them off the ship.</a:t>
                      </a:r>
                      <a:endParaRPr dirty="0">
                        <a:latin typeface="Helvetica" panose="020B0604020202020204" pitchFamily="34" charset="0"/>
                        <a:cs typeface="Helvetica" panose="020B0604020202020204" pitchFamily="34"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37B799E-1E7E-D141-9E7F-68824993FC13}"/>
              </a:ext>
            </a:extLst>
          </p:cNvPr>
          <p:cNvSpPr txBox="1"/>
          <p:nvPr/>
        </p:nvSpPr>
        <p:spPr>
          <a:xfrm>
            <a:off x="5822796" y="4180121"/>
            <a:ext cx="5965011" cy="2062103"/>
          </a:xfrm>
          <a:prstGeom prst="rect">
            <a:avLst/>
          </a:prstGeom>
          <a:noFill/>
        </p:spPr>
        <p:txBody>
          <a:bodyPr wrap="square" rtlCol="0">
            <a:spAutoFit/>
          </a:bodyPr>
          <a:lstStyle/>
          <a:p>
            <a:pPr algn="r" rtl="1"/>
            <a:r>
              <a:rPr lang="en-US" sz="4000" b="1" dirty="0">
                <a:latin typeface="Helvetica" pitchFamily="2" charset="0"/>
              </a:rPr>
              <a:t>Part 2: Preparation – Grammar</a:t>
            </a:r>
          </a:p>
          <a:p>
            <a:pPr algn="r" rtl="1"/>
            <a:r>
              <a:rPr lang="en-US" sz="2400" b="1" dirty="0">
                <a:latin typeface="Helvetica" pitchFamily="2" charset="0"/>
              </a:rPr>
              <a:t>Review this grammar for the skills check.</a:t>
            </a:r>
          </a:p>
        </p:txBody>
      </p:sp>
    </p:spTree>
    <p:extLst>
      <p:ext uri="{BB962C8B-B14F-4D97-AF65-F5344CB8AC3E}">
        <p14:creationId xmlns:p14="http://schemas.microsoft.com/office/powerpoint/2010/main" val="636386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21</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4282550237"/>
              </p:ext>
            </p:extLst>
          </p:nvPr>
        </p:nvGraphicFramePr>
        <p:xfrm>
          <a:off x="1057705" y="1527756"/>
          <a:ext cx="9540589" cy="4828593"/>
        </p:xfrm>
        <a:graphic>
          <a:graphicData uri="http://schemas.openxmlformats.org/drawingml/2006/table">
            <a:tbl>
              <a:tblPr firstRow="1" bandRow="1">
                <a:tableStyleId>{5C22544A-7EE6-4342-B048-85BDC9FD1C3A}</a:tableStyleId>
              </a:tblPr>
              <a:tblGrid>
                <a:gridCol w="1908118">
                  <a:extLst>
                    <a:ext uri="{9D8B030D-6E8A-4147-A177-3AD203B41FA5}">
                      <a16:colId xmlns:a16="http://schemas.microsoft.com/office/drawing/2014/main" val="2323267231"/>
                    </a:ext>
                  </a:extLst>
                </a:gridCol>
                <a:gridCol w="7632471">
                  <a:extLst>
                    <a:ext uri="{9D8B030D-6E8A-4147-A177-3AD203B41FA5}">
                      <a16:colId xmlns:a16="http://schemas.microsoft.com/office/drawing/2014/main" val="3205612208"/>
                    </a:ext>
                  </a:extLst>
                </a:gridCol>
              </a:tblGrid>
              <a:tr h="59627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kern="1200" dirty="0">
                          <a:solidFill>
                            <a:srgbClr val="00B0F0"/>
                          </a:solidFill>
                          <a:effectLst/>
                          <a:latin typeface="Helvetica" pitchFamily="2" charset="0"/>
                          <a:ea typeface="+mn-ea"/>
                          <a:cs typeface="+mn-cs"/>
                        </a:rPr>
                        <a:t>You can get to work </a:t>
                      </a:r>
                      <a:r>
                        <a:rPr lang="en-US" sz="1800" b="1" i="0" u="sng" kern="1200" dirty="0">
                          <a:solidFill>
                            <a:srgbClr val="00B0F0"/>
                          </a:solidFill>
                          <a:effectLst/>
                          <a:latin typeface="Helvetica" pitchFamily="2" charset="0"/>
                          <a:ea typeface="+mn-ea"/>
                          <a:cs typeface="+mn-cs"/>
                        </a:rPr>
                        <a:t>more easily</a:t>
                      </a:r>
                      <a:r>
                        <a:rPr lang="en-US" sz="1800" b="1" i="0" u="none" kern="1200" dirty="0">
                          <a:solidFill>
                            <a:srgbClr val="00B0F0"/>
                          </a:solidFill>
                          <a:effectLst/>
                          <a:latin typeface="Helvetica" pitchFamily="2" charset="0"/>
                          <a:ea typeface="+mn-ea"/>
                          <a:cs typeface="+mn-cs"/>
                        </a:rPr>
                        <a:t> by car – it’s </a:t>
                      </a:r>
                      <a:r>
                        <a:rPr lang="en-US" sz="1800" b="1" i="0" u="sng" kern="1200" dirty="0">
                          <a:solidFill>
                            <a:srgbClr val="00B0F0"/>
                          </a:solidFill>
                          <a:effectLst/>
                          <a:latin typeface="Helvetica" pitchFamily="2" charset="0"/>
                          <a:ea typeface="+mn-ea"/>
                          <a:cs typeface="+mn-cs"/>
                        </a:rPr>
                        <a:t>faster</a:t>
                      </a:r>
                      <a:r>
                        <a:rPr lang="en-US" sz="1800" b="1" i="0" u="none" kern="1200" dirty="0">
                          <a:solidFill>
                            <a:srgbClr val="00B0F0"/>
                          </a:solidFill>
                          <a:effectLst/>
                          <a:latin typeface="Helvetica" pitchFamily="2" charset="0"/>
                          <a:ea typeface="+mn-ea"/>
                          <a:cs typeface="+mn-cs"/>
                        </a:rPr>
                        <a:t> than the bus.</a:t>
                      </a:r>
                      <a:endParaRPr lang="en-US" sz="1800" b="0" i="0" u="none" kern="1200" dirty="0">
                        <a:solidFill>
                          <a:srgbClr val="00B0F0"/>
                        </a:solidFill>
                        <a:effectLst/>
                        <a:latin typeface="Helvetica" pitchFamily="2" charset="0"/>
                        <a:ea typeface="+mn-ea"/>
                        <a:cs typeface="+mn-cs"/>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1107358">
                <a:tc>
                  <a:txBody>
                    <a:bodyPr/>
                    <a:lstStyle/>
                    <a:p>
                      <a:pPr algn="ctr"/>
                      <a:r>
                        <a:rPr lang="en-US" sz="1800" dirty="0">
                          <a:latin typeface="Helvetica" pitchFamily="2" charset="0"/>
                        </a:rPr>
                        <a:t>G</a:t>
                      </a:r>
                      <a:r>
                        <a:rPr lang="en-AE" sz="1800" dirty="0">
                          <a:latin typeface="Helvetica" pitchFamily="2" charset="0"/>
                        </a:rPr>
                        <a:t>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u="none" dirty="0">
                          <a:latin typeface="Helvetica" pitchFamily="2" charset="0"/>
                        </a:rPr>
                        <a:t>Comparative adverbs </a:t>
                      </a:r>
                    </a:p>
                    <a:p>
                      <a:endParaRPr lang="en-US" sz="1800" b="0" i="0" u="none" kern="1200" dirty="0">
                        <a:solidFill>
                          <a:schemeClr val="dk1"/>
                        </a:solidFill>
                        <a:effectLst/>
                        <a:latin typeface="Helvetica" pitchFamily="2" charset="0"/>
                        <a:ea typeface="+mn-ea"/>
                        <a:cs typeface="+mn-cs"/>
                      </a:endParaRPr>
                    </a:p>
                    <a:p>
                      <a:r>
                        <a:rPr lang="en-US" sz="1800" b="0" i="0" u="none" kern="1200" dirty="0">
                          <a:solidFill>
                            <a:schemeClr val="dk1"/>
                          </a:solidFill>
                          <a:effectLst/>
                          <a:latin typeface="Helvetica" pitchFamily="2" charset="0"/>
                          <a:ea typeface="+mn-ea"/>
                          <a:cs typeface="+mn-cs"/>
                        </a:rPr>
                        <a:t>-er on the end of it or more or less in front of it.</a:t>
                      </a:r>
                      <a:endParaRPr lang="en-AE" sz="1800" b="0" u="none"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596270">
                <a:tc>
                  <a:txBody>
                    <a:bodyPr/>
                    <a:lstStyle/>
                    <a:p>
                      <a:pPr algn="ctr"/>
                      <a:r>
                        <a:rPr lang="en-AE" sz="1800" dirty="0">
                          <a:latin typeface="Helvetica" pitchFamily="2"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Helvetica" pitchFamily="2" charset="0"/>
                        </a:rPr>
                        <a:t>C</a:t>
                      </a:r>
                      <a:r>
                        <a:rPr lang="en-AE" sz="1800" dirty="0">
                          <a:latin typeface="Helvetica" pitchFamily="2" charset="0"/>
                        </a:rPr>
                        <a:t>omparing </a:t>
                      </a:r>
                      <a:r>
                        <a:rPr lang="en-AE" sz="1800" b="0" dirty="0">
                          <a:latin typeface="Helvetica" pitchFamily="2" charset="0"/>
                        </a:rPr>
                        <a:t>how</a:t>
                      </a:r>
                      <a:r>
                        <a:rPr lang="en-AE" sz="1800" b="1" dirty="0">
                          <a:latin typeface="Helvetica" pitchFamily="2" charset="0"/>
                        </a:rPr>
                        <a:t> </a:t>
                      </a:r>
                      <a:r>
                        <a:rPr lang="en-AE" sz="1800" dirty="0">
                          <a:latin typeface="Helvetica" pitchFamily="2" charset="0"/>
                        </a:rPr>
                        <a:t>we </a:t>
                      </a:r>
                      <a:r>
                        <a:rPr lang="en-AE" sz="1800" b="0" dirty="0">
                          <a:latin typeface="Helvetica" pitchFamily="2" charset="0"/>
                        </a:rPr>
                        <a:t>do</a:t>
                      </a:r>
                      <a:r>
                        <a:rPr lang="en-AE" sz="1800" b="1" dirty="0">
                          <a:latin typeface="Helvetica" pitchFamily="2" charset="0"/>
                        </a:rPr>
                        <a:t> </a:t>
                      </a:r>
                      <a:r>
                        <a:rPr lang="en-AE" sz="1800" dirty="0">
                          <a:latin typeface="Helvetica" pitchFamily="2" charset="0"/>
                        </a:rPr>
                        <a:t>something with something else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910248">
                <a:tc>
                  <a:txBody>
                    <a:bodyPr/>
                    <a:lstStyle/>
                    <a:p>
                      <a:pPr algn="ctr"/>
                      <a:r>
                        <a:rPr lang="en-AE" sz="1800" dirty="0">
                          <a:latin typeface="Helvetica" pitchFamily="2"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Helvetica" pitchFamily="2" charset="0"/>
                          <a:ea typeface="+mn-ea"/>
                          <a:cs typeface="+mn-cs"/>
                        </a:rPr>
                        <a:t>The car is fast. You will get to work earlier if you go by car</a:t>
                      </a:r>
                      <a:r>
                        <a:rPr lang="en-US" sz="1800" b="0" i="0" kern="1200" dirty="0">
                          <a:solidFill>
                            <a:schemeClr val="dk1"/>
                          </a:solidFill>
                          <a:effectLst/>
                          <a:latin typeface="+mn-lt"/>
                          <a:ea typeface="+mn-ea"/>
                          <a:cs typeface="+mn-cs"/>
                        </a:rPr>
                        <a:t>.</a:t>
                      </a: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618447">
                <a:tc>
                  <a:txBody>
                    <a:bodyPr/>
                    <a:lstStyle/>
                    <a:p>
                      <a:pPr algn="ctr"/>
                      <a:r>
                        <a:rPr lang="en-AE" sz="1800" dirty="0">
                          <a:latin typeface="Helvetica" pitchFamily="2"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b="0" dirty="0">
                          <a:solidFill>
                            <a:srgbClr val="222222"/>
                          </a:solidFill>
                          <a:effectLst/>
                          <a:latin typeface="Helvetica" pitchFamily="2" charset="0"/>
                        </a:rPr>
                        <a:t>It is </a:t>
                      </a:r>
                      <a:r>
                        <a:rPr lang="en-US" b="0" u="sng" dirty="0">
                          <a:solidFill>
                            <a:srgbClr val="222222"/>
                          </a:solidFill>
                          <a:effectLst/>
                          <a:latin typeface="Helvetica" pitchFamily="2" charset="0"/>
                        </a:rPr>
                        <a:t>less hard </a:t>
                      </a:r>
                      <a:r>
                        <a:rPr lang="en-US" b="0" dirty="0">
                          <a:solidFill>
                            <a:srgbClr val="222222"/>
                          </a:solidFill>
                          <a:effectLst/>
                          <a:latin typeface="Helvetica" pitchFamily="2" charset="0"/>
                        </a:rPr>
                        <a:t>to study English than French</a:t>
                      </a:r>
                    </a:p>
                    <a:p>
                      <a:pPr marL="0" marR="0" lvl="0" indent="0" algn="l" defTabSz="914400" rtl="0" eaLnBrk="1" fontAlgn="t" latinLnBrk="0" hangingPunct="1">
                        <a:lnSpc>
                          <a:spcPct val="100000"/>
                        </a:lnSpc>
                        <a:spcBef>
                          <a:spcPts val="0"/>
                        </a:spcBef>
                        <a:spcAft>
                          <a:spcPts val="0"/>
                        </a:spcAft>
                        <a:buClrTx/>
                        <a:buSzTx/>
                        <a:buFontTx/>
                        <a:buNone/>
                        <a:tabLst/>
                        <a:defRPr/>
                      </a:pPr>
                      <a:r>
                        <a:rPr lang="en-US" b="0" dirty="0">
                          <a:solidFill>
                            <a:srgbClr val="222222"/>
                          </a:solidFill>
                          <a:effectLst/>
                          <a:latin typeface="Helvetica" pitchFamily="2" charset="0"/>
                        </a:rPr>
                        <a:t>It is </a:t>
                      </a:r>
                      <a:r>
                        <a:rPr lang="en-US" b="0" u="sng" dirty="0">
                          <a:solidFill>
                            <a:srgbClr val="222222"/>
                          </a:solidFill>
                          <a:effectLst/>
                          <a:latin typeface="Helvetica" pitchFamily="2" charset="0"/>
                        </a:rPr>
                        <a:t>less likely </a:t>
                      </a:r>
                      <a:r>
                        <a:rPr lang="en-US" b="0" dirty="0">
                          <a:solidFill>
                            <a:srgbClr val="222222"/>
                          </a:solidFill>
                          <a:effectLst/>
                          <a:latin typeface="Helvetica" pitchFamily="2" charset="0"/>
                        </a:rPr>
                        <a:t>to rain than yesterday.</a:t>
                      </a:r>
                    </a:p>
                    <a:p>
                      <a:pPr marL="0" marR="0" lvl="0" indent="0" algn="l" defTabSz="914400" rtl="0" eaLnBrk="1" fontAlgn="t" latinLnBrk="0" hangingPunct="1">
                        <a:lnSpc>
                          <a:spcPct val="100000"/>
                        </a:lnSpc>
                        <a:spcBef>
                          <a:spcPts val="0"/>
                        </a:spcBef>
                        <a:spcAft>
                          <a:spcPts val="0"/>
                        </a:spcAft>
                        <a:buClrTx/>
                        <a:buSzTx/>
                        <a:buFontTx/>
                        <a:buNone/>
                        <a:tabLst/>
                        <a:defRPr/>
                      </a:pPr>
                      <a:r>
                        <a:rPr lang="en-US" b="0" dirty="0">
                          <a:solidFill>
                            <a:srgbClr val="222222"/>
                          </a:solidFill>
                          <a:effectLst/>
                          <a:latin typeface="Helvetica" pitchFamily="2" charset="0"/>
                        </a:rPr>
                        <a:t>We are </a:t>
                      </a:r>
                      <a:r>
                        <a:rPr lang="en-US" b="0" u="sng" dirty="0">
                          <a:solidFill>
                            <a:srgbClr val="222222"/>
                          </a:solidFill>
                          <a:effectLst/>
                          <a:latin typeface="Helvetica" pitchFamily="2" charset="0"/>
                        </a:rPr>
                        <a:t>more easily </a:t>
                      </a:r>
                      <a:r>
                        <a:rPr lang="en-US" b="0" dirty="0">
                          <a:solidFill>
                            <a:srgbClr val="222222"/>
                          </a:solidFill>
                          <a:effectLst/>
                          <a:latin typeface="Helvetica" pitchFamily="2" charset="0"/>
                        </a:rPr>
                        <a:t>pleased by this film than that one.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4170018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22</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3991480390"/>
              </p:ext>
            </p:extLst>
          </p:nvPr>
        </p:nvGraphicFramePr>
        <p:xfrm>
          <a:off x="1232451" y="1529255"/>
          <a:ext cx="9581323" cy="4999153"/>
        </p:xfrm>
        <a:graphic>
          <a:graphicData uri="http://schemas.openxmlformats.org/drawingml/2006/table">
            <a:tbl>
              <a:tblPr firstRow="1" bandRow="1">
                <a:tableStyleId>{5C22544A-7EE6-4342-B048-85BDC9FD1C3A}</a:tableStyleId>
              </a:tblPr>
              <a:tblGrid>
                <a:gridCol w="1916266">
                  <a:extLst>
                    <a:ext uri="{9D8B030D-6E8A-4147-A177-3AD203B41FA5}">
                      <a16:colId xmlns:a16="http://schemas.microsoft.com/office/drawing/2014/main" val="2323267231"/>
                    </a:ext>
                  </a:extLst>
                </a:gridCol>
                <a:gridCol w="7665057">
                  <a:extLst>
                    <a:ext uri="{9D8B030D-6E8A-4147-A177-3AD203B41FA5}">
                      <a16:colId xmlns:a16="http://schemas.microsoft.com/office/drawing/2014/main" val="3205612208"/>
                    </a:ext>
                  </a:extLst>
                </a:gridCol>
              </a:tblGrid>
              <a:tr h="8614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rgbClr val="00B0F0"/>
                          </a:solidFill>
                          <a:effectLst/>
                          <a:latin typeface="Helvetica" pitchFamily="2" charset="0"/>
                          <a:ea typeface="+mn-ea"/>
                          <a:cs typeface="+mn-cs"/>
                        </a:rPr>
                        <a:t>I am friends with a girl </a:t>
                      </a:r>
                      <a:r>
                        <a:rPr lang="en-US" sz="1800" b="1" i="0" u="sng" kern="1200" dirty="0">
                          <a:solidFill>
                            <a:srgbClr val="00B0F0"/>
                          </a:solidFill>
                          <a:effectLst/>
                          <a:latin typeface="Helvetica" pitchFamily="2" charset="0"/>
                          <a:ea typeface="+mn-ea"/>
                          <a:cs typeface="+mn-cs"/>
                        </a:rPr>
                        <a:t>who</a:t>
                      </a:r>
                      <a:r>
                        <a:rPr lang="en-US" sz="1800" b="1" i="0" kern="1200" dirty="0">
                          <a:solidFill>
                            <a:srgbClr val="00B0F0"/>
                          </a:solidFill>
                          <a:effectLst/>
                          <a:latin typeface="Helvetica" pitchFamily="2" charset="0"/>
                          <a:ea typeface="+mn-ea"/>
                          <a:cs typeface="+mn-cs"/>
                        </a:rPr>
                        <a:t> lives next door</a:t>
                      </a:r>
                      <a:r>
                        <a:rPr lang="en-US" sz="1800" b="0" i="0" kern="1200" dirty="0">
                          <a:solidFill>
                            <a:srgbClr val="00B0F0"/>
                          </a:solidFill>
                          <a:effectLst/>
                          <a:latin typeface="Helvetica" pitchFamily="2" charset="0"/>
                          <a:ea typeface="+mn-ea"/>
                          <a:cs typeface="+mn-cs"/>
                        </a:rPr>
                        <a:t>. </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861425">
                <a:tc>
                  <a:txBody>
                    <a:bodyPr/>
                    <a:lstStyle/>
                    <a:p>
                      <a:pPr algn="ctr"/>
                      <a:r>
                        <a:rPr lang="en-US" sz="1800" dirty="0">
                          <a:latin typeface="Helvetica" pitchFamily="2" charset="0"/>
                        </a:rPr>
                        <a:t>G</a:t>
                      </a:r>
                      <a:r>
                        <a:rPr lang="en-AE" sz="1800" dirty="0">
                          <a:latin typeface="Helvetica" pitchFamily="2" charset="0"/>
                        </a:rPr>
                        <a:t>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AE" sz="1800" u="none" dirty="0">
                          <a:latin typeface="Helvetica" pitchFamily="2" charset="0"/>
                        </a:rPr>
                        <a:t>Defining relative clauses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861425">
                <a:tc>
                  <a:txBody>
                    <a:bodyPr/>
                    <a:lstStyle/>
                    <a:p>
                      <a:pPr algn="ctr"/>
                      <a:r>
                        <a:rPr lang="en-AE" sz="1800" dirty="0">
                          <a:latin typeface="Helvetica" pitchFamily="2"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kern="1200" dirty="0">
                          <a:solidFill>
                            <a:schemeClr val="dk1"/>
                          </a:solidFill>
                          <a:effectLst/>
                          <a:latin typeface="Helvetica" pitchFamily="2" charset="0"/>
                          <a:ea typeface="+mn-ea"/>
                          <a:cs typeface="+mn-cs"/>
                        </a:rPr>
                        <a:t>They are introduced with relative pronouns 'that', 'which', 'who', 'whose', 'where' and 'when’.</a:t>
                      </a:r>
                      <a:endParaRPr lang="en-AE" sz="1800" u="none" dirty="0">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Helvetica" pitchFamily="2" charset="0"/>
                          <a:ea typeface="+mn-ea"/>
                          <a:cs typeface="+mn-cs"/>
                        </a:rPr>
                        <a:t>A defining relative clause tells which noun we are talking about. I like the woman </a:t>
                      </a:r>
                      <a:r>
                        <a:rPr lang="en-US" sz="1800" b="0" i="0" u="sng" kern="1200" dirty="0">
                          <a:solidFill>
                            <a:schemeClr val="dk1"/>
                          </a:solidFill>
                          <a:effectLst/>
                          <a:latin typeface="Helvetica" pitchFamily="2" charset="0"/>
                          <a:ea typeface="+mn-ea"/>
                          <a:cs typeface="+mn-cs"/>
                        </a:rPr>
                        <a:t>who</a:t>
                      </a:r>
                      <a:r>
                        <a:rPr lang="en-US" sz="1800" b="0" i="0" kern="1200" dirty="0">
                          <a:solidFill>
                            <a:schemeClr val="dk1"/>
                          </a:solidFill>
                          <a:effectLst/>
                          <a:latin typeface="Helvetica" pitchFamily="2" charset="0"/>
                          <a:ea typeface="+mn-ea"/>
                          <a:cs typeface="+mn-cs"/>
                        </a:rPr>
                        <a:t> lives next door. </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975305">
                <a:tc>
                  <a:txBody>
                    <a:bodyPr/>
                    <a:lstStyle/>
                    <a:p>
                      <a:pPr algn="ctr"/>
                      <a:r>
                        <a:rPr lang="en-AE" sz="1800" dirty="0">
                          <a:latin typeface="Helvetica" pitchFamily="2"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The speaker says she has a friend. That friend is a girl and lives next door.</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112278">
                <a:tc>
                  <a:txBody>
                    <a:bodyPr/>
                    <a:lstStyle/>
                    <a:p>
                      <a:pPr algn="ctr"/>
                      <a:r>
                        <a:rPr lang="en-AE" sz="1800" dirty="0">
                          <a:latin typeface="Helvetica" pitchFamily="2"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He needs someone </a:t>
                      </a:r>
                      <a:r>
                        <a:rPr lang="en-US" sz="1800" b="0" i="0" u="sng" kern="1200" dirty="0">
                          <a:solidFill>
                            <a:schemeClr val="dk1"/>
                          </a:solidFill>
                          <a:effectLst/>
                          <a:latin typeface="Helvetica" pitchFamily="2" charset="0"/>
                          <a:ea typeface="+mn-ea"/>
                          <a:cs typeface="+mn-cs"/>
                        </a:rPr>
                        <a:t>whom </a:t>
                      </a:r>
                      <a:r>
                        <a:rPr lang="en-US" sz="1800" b="0" i="0" kern="1200" dirty="0">
                          <a:solidFill>
                            <a:schemeClr val="dk1"/>
                          </a:solidFill>
                          <a:effectLst/>
                          <a:latin typeface="Helvetica" pitchFamily="2" charset="0"/>
                          <a:ea typeface="+mn-ea"/>
                          <a:cs typeface="+mn-cs"/>
                        </a:rPr>
                        <a:t>he can trust.</a:t>
                      </a:r>
                    </a:p>
                    <a:p>
                      <a:r>
                        <a:rPr lang="en-US" sz="1800" b="0" i="0" kern="1200" dirty="0">
                          <a:solidFill>
                            <a:schemeClr val="dk1"/>
                          </a:solidFill>
                          <a:effectLst/>
                          <a:latin typeface="Helvetica" pitchFamily="2" charset="0"/>
                          <a:ea typeface="+mn-ea"/>
                          <a:cs typeface="+mn-cs"/>
                        </a:rPr>
                        <a:t>I have a friend </a:t>
                      </a:r>
                      <a:r>
                        <a:rPr lang="en-US" sz="1800" b="0" i="0" u="sng" kern="1200" dirty="0">
                          <a:solidFill>
                            <a:schemeClr val="dk1"/>
                          </a:solidFill>
                          <a:effectLst/>
                          <a:latin typeface="Helvetica" pitchFamily="2" charset="0"/>
                          <a:ea typeface="+mn-ea"/>
                          <a:cs typeface="+mn-cs"/>
                        </a:rPr>
                        <a:t>whose</a:t>
                      </a:r>
                      <a:r>
                        <a:rPr lang="en-US" sz="1800" b="0" i="0" kern="1200" dirty="0">
                          <a:solidFill>
                            <a:schemeClr val="dk1"/>
                          </a:solidFill>
                          <a:effectLst/>
                          <a:latin typeface="Helvetica" pitchFamily="2" charset="0"/>
                          <a:ea typeface="+mn-ea"/>
                          <a:cs typeface="+mn-cs"/>
                        </a:rPr>
                        <a:t> mum is a doctor.</a:t>
                      </a:r>
                    </a:p>
                    <a:p>
                      <a:r>
                        <a:rPr lang="en-US" sz="1800" b="0" i="0" kern="1200" dirty="0">
                          <a:solidFill>
                            <a:schemeClr val="dk1"/>
                          </a:solidFill>
                          <a:effectLst/>
                          <a:latin typeface="Helvetica" pitchFamily="2" charset="0"/>
                          <a:ea typeface="+mn-ea"/>
                          <a:cs typeface="+mn-cs"/>
                        </a:rPr>
                        <a:t>She's going to the museum </a:t>
                      </a:r>
                      <a:r>
                        <a:rPr lang="en-US" sz="1800" b="0" i="0" u="sng" kern="1200" dirty="0">
                          <a:solidFill>
                            <a:schemeClr val="dk1"/>
                          </a:solidFill>
                          <a:effectLst/>
                          <a:latin typeface="Helvetica" pitchFamily="2" charset="0"/>
                          <a:ea typeface="+mn-ea"/>
                          <a:cs typeface="+mn-cs"/>
                        </a:rPr>
                        <a:t>which</a:t>
                      </a:r>
                      <a:r>
                        <a:rPr lang="en-US" sz="1800" b="1" i="0" kern="1200" dirty="0">
                          <a:solidFill>
                            <a:schemeClr val="dk1"/>
                          </a:solidFill>
                          <a:effectLst/>
                          <a:latin typeface="Helvetica" pitchFamily="2" charset="0"/>
                          <a:ea typeface="+mn-ea"/>
                          <a:cs typeface="+mn-cs"/>
                        </a:rPr>
                        <a:t> </a:t>
                      </a:r>
                      <a:r>
                        <a:rPr lang="en-US" sz="1800" b="0" i="0" kern="1200" dirty="0">
                          <a:solidFill>
                            <a:schemeClr val="dk1"/>
                          </a:solidFill>
                          <a:effectLst/>
                          <a:latin typeface="Helvetica" pitchFamily="2" charset="0"/>
                          <a:ea typeface="+mn-ea"/>
                          <a:cs typeface="+mn-cs"/>
                        </a:rPr>
                        <a:t>is full of interesting artefacts.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1688795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23</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508319092"/>
              </p:ext>
            </p:extLst>
          </p:nvPr>
        </p:nvGraphicFramePr>
        <p:xfrm>
          <a:off x="658039" y="1413791"/>
          <a:ext cx="10253318" cy="4833340"/>
        </p:xfrm>
        <a:graphic>
          <a:graphicData uri="http://schemas.openxmlformats.org/drawingml/2006/table">
            <a:tbl>
              <a:tblPr firstRow="1" bandRow="1">
                <a:tableStyleId>{5C22544A-7EE6-4342-B048-85BDC9FD1C3A}</a:tableStyleId>
              </a:tblPr>
              <a:tblGrid>
                <a:gridCol w="2050664">
                  <a:extLst>
                    <a:ext uri="{9D8B030D-6E8A-4147-A177-3AD203B41FA5}">
                      <a16:colId xmlns:a16="http://schemas.microsoft.com/office/drawing/2014/main" val="2323267231"/>
                    </a:ext>
                  </a:extLst>
                </a:gridCol>
                <a:gridCol w="8202654">
                  <a:extLst>
                    <a:ext uri="{9D8B030D-6E8A-4147-A177-3AD203B41FA5}">
                      <a16:colId xmlns:a16="http://schemas.microsoft.com/office/drawing/2014/main" val="3205612208"/>
                    </a:ext>
                  </a:extLst>
                </a:gridCol>
              </a:tblGrid>
              <a:tr h="733061">
                <a:tc gridSpan="2">
                  <a:txBody>
                    <a:bodyPr/>
                    <a:lstStyle/>
                    <a:p>
                      <a:r>
                        <a:rPr lang="en-US" sz="1800" b="1" i="0" u="sng" kern="1200" dirty="0">
                          <a:solidFill>
                            <a:srgbClr val="00B0F0"/>
                          </a:solidFill>
                          <a:effectLst/>
                          <a:latin typeface="Helvetica" pitchFamily="2" charset="0"/>
                          <a:ea typeface="+mn-ea"/>
                          <a:cs typeface="+mn-cs"/>
                        </a:rPr>
                        <a:t>If </a:t>
                      </a:r>
                      <a:r>
                        <a:rPr lang="en-US" sz="1800" b="1" i="0" kern="1200" dirty="0">
                          <a:solidFill>
                            <a:srgbClr val="00B0F0"/>
                          </a:solidFill>
                          <a:effectLst/>
                          <a:latin typeface="Helvetica" pitchFamily="2" charset="0"/>
                          <a:ea typeface="+mn-ea"/>
                          <a:cs typeface="+mn-cs"/>
                        </a:rPr>
                        <a:t>she </a:t>
                      </a:r>
                      <a:r>
                        <a:rPr lang="en-US" sz="1800" b="1" i="0" u="sng" kern="1200" dirty="0">
                          <a:solidFill>
                            <a:srgbClr val="00B0F0"/>
                          </a:solidFill>
                          <a:effectLst/>
                          <a:latin typeface="Helvetica" pitchFamily="2" charset="0"/>
                          <a:ea typeface="+mn-ea"/>
                          <a:cs typeface="+mn-cs"/>
                        </a:rPr>
                        <a:t>lived</a:t>
                      </a:r>
                      <a:r>
                        <a:rPr lang="en-US" sz="1800" b="1" i="0" kern="1200" dirty="0">
                          <a:solidFill>
                            <a:srgbClr val="00B0F0"/>
                          </a:solidFill>
                          <a:effectLst/>
                          <a:latin typeface="Helvetica" pitchFamily="2" charset="0"/>
                          <a:ea typeface="+mn-ea"/>
                          <a:cs typeface="+mn-cs"/>
                        </a:rPr>
                        <a:t> in Dubai, she </a:t>
                      </a:r>
                      <a:r>
                        <a:rPr lang="en-US" sz="1800" b="1" i="0" u="sng" kern="1200" dirty="0">
                          <a:solidFill>
                            <a:srgbClr val="00B0F0"/>
                          </a:solidFill>
                          <a:effectLst/>
                          <a:latin typeface="Helvetica" pitchFamily="2" charset="0"/>
                          <a:ea typeface="+mn-ea"/>
                          <a:cs typeface="+mn-cs"/>
                        </a:rPr>
                        <a:t>would ride </a:t>
                      </a:r>
                      <a:r>
                        <a:rPr lang="en-US" sz="1800" b="1" i="0" kern="1200" dirty="0">
                          <a:solidFill>
                            <a:srgbClr val="00B0F0"/>
                          </a:solidFill>
                          <a:effectLst/>
                          <a:latin typeface="Helvetica" pitchFamily="2" charset="0"/>
                          <a:ea typeface="+mn-ea"/>
                          <a:cs typeface="+mn-cs"/>
                        </a:rPr>
                        <a:t>on the metro every day</a:t>
                      </a:r>
                      <a:r>
                        <a:rPr lang="en-US" sz="1800" b="0" i="0" kern="1200" dirty="0">
                          <a:solidFill>
                            <a:srgbClr val="00B0F0"/>
                          </a:solidFill>
                          <a:effectLst/>
                          <a:latin typeface="Helvetica" pitchFamily="2" charset="0"/>
                          <a:ea typeface="+mn-ea"/>
                          <a:cs typeface="+mn-cs"/>
                        </a:rPr>
                        <a:t>. </a:t>
                      </a:r>
                      <a:endParaRPr lang="en-AE" sz="1800" dirty="0">
                        <a:solidFill>
                          <a:srgbClr val="00B0F0"/>
                        </a:solidFill>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6818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Helvetica" pitchFamily="2" charset="0"/>
                        </a:rPr>
                        <a:t>G</a:t>
                      </a:r>
                      <a:r>
                        <a:rPr lang="en-AE" sz="1800" dirty="0">
                          <a:latin typeface="Helvetica" pitchFamily="2" charset="0"/>
                        </a:rPr>
                        <a:t>rammatical structure</a:t>
                      </a:r>
                    </a:p>
                    <a:p>
                      <a:pPr algn="ct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AE" sz="1800" u="none" dirty="0">
                          <a:latin typeface="Helvetica" pitchFamily="2" charset="0"/>
                        </a:rPr>
                        <a:t>Second conditional</a:t>
                      </a:r>
                    </a:p>
                    <a:p>
                      <a:r>
                        <a:rPr lang="en-AE" sz="1800" u="none" dirty="0">
                          <a:latin typeface="Helvetica" pitchFamily="2" charset="0"/>
                        </a:rPr>
                        <a:t> </a:t>
                      </a:r>
                      <a:r>
                        <a:rPr lang="en-AE" sz="1800" b="0" u="none" dirty="0">
                          <a:latin typeface="Helvetica" pitchFamily="2" charset="0"/>
                        </a:rPr>
                        <a:t>If + past verb form + would/were + verb/adjective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10852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dirty="0">
                          <a:latin typeface="Helvetica" pitchFamily="2" charset="0"/>
                        </a:rPr>
                        <a:t>Usage</a:t>
                      </a:r>
                    </a:p>
                    <a:p>
                      <a:pPr algn="ct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The second conditional is used to talk about things which are unreal (not true or not possible) in the present or the future or things which don't or won't happen.</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7737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dirty="0">
                          <a:latin typeface="Helvetica" pitchFamily="2" charset="0"/>
                        </a:rPr>
                        <a:t>Meaning</a:t>
                      </a:r>
                    </a:p>
                    <a:p>
                      <a:pPr algn="ct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Helvetica" pitchFamily="2" charset="0"/>
                          <a:ea typeface="+mn-ea"/>
                          <a:cs typeface="+mn-cs"/>
                        </a:rPr>
                        <a:t>The situation is not real. She does not live in Dubai. In the case that it was a real situation, and she lived in Dubai, then using the metro would be her transport.</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1862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dirty="0">
                          <a:latin typeface="Helvetica" pitchFamily="2" charset="0"/>
                        </a:rPr>
                        <a:t>Other examples</a:t>
                      </a:r>
                    </a:p>
                    <a:p>
                      <a:pPr algn="ct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She </a:t>
                      </a:r>
                      <a:r>
                        <a:rPr lang="en-US" sz="1800" b="0" i="0" u="sng" kern="1200" dirty="0">
                          <a:solidFill>
                            <a:schemeClr val="dk1"/>
                          </a:solidFill>
                          <a:effectLst/>
                          <a:latin typeface="Helvetica" pitchFamily="2" charset="0"/>
                          <a:ea typeface="+mn-ea"/>
                          <a:cs typeface="+mn-cs"/>
                        </a:rPr>
                        <a:t>would pass </a:t>
                      </a:r>
                      <a:r>
                        <a:rPr lang="en-US" sz="1800" b="0" i="0" kern="1200" dirty="0">
                          <a:solidFill>
                            <a:schemeClr val="dk1"/>
                          </a:solidFill>
                          <a:effectLst/>
                          <a:latin typeface="Helvetica" pitchFamily="2" charset="0"/>
                          <a:ea typeface="+mn-ea"/>
                          <a:cs typeface="+mn-cs"/>
                        </a:rPr>
                        <a:t>the exam </a:t>
                      </a:r>
                      <a:r>
                        <a:rPr lang="en-US" sz="1800" b="0" i="0" u="sng" kern="1200" dirty="0">
                          <a:solidFill>
                            <a:schemeClr val="dk1"/>
                          </a:solidFill>
                          <a:effectLst/>
                          <a:latin typeface="Helvetica" pitchFamily="2" charset="0"/>
                          <a:ea typeface="+mn-ea"/>
                          <a:cs typeface="+mn-cs"/>
                        </a:rPr>
                        <a:t>if </a:t>
                      </a:r>
                      <a:r>
                        <a:rPr lang="en-US" sz="1800" b="0" i="0" kern="1200" dirty="0">
                          <a:solidFill>
                            <a:schemeClr val="dk1"/>
                          </a:solidFill>
                          <a:effectLst/>
                          <a:latin typeface="Helvetica" pitchFamily="2" charset="0"/>
                          <a:ea typeface="+mn-ea"/>
                          <a:cs typeface="+mn-cs"/>
                        </a:rPr>
                        <a:t>she </a:t>
                      </a:r>
                      <a:r>
                        <a:rPr lang="en-US" sz="1800" b="0" i="0" u="sng" kern="1200" dirty="0">
                          <a:solidFill>
                            <a:schemeClr val="dk1"/>
                          </a:solidFill>
                          <a:effectLst/>
                          <a:latin typeface="Helvetica" pitchFamily="2" charset="0"/>
                          <a:ea typeface="+mn-ea"/>
                          <a:cs typeface="+mn-cs"/>
                        </a:rPr>
                        <a:t>studied</a:t>
                      </a:r>
                      <a:r>
                        <a:rPr lang="en-US" sz="1800" b="0" i="0" kern="1200" dirty="0">
                          <a:solidFill>
                            <a:schemeClr val="dk1"/>
                          </a:solidFill>
                          <a:effectLst/>
                          <a:latin typeface="Helvetica" pitchFamily="2" charset="0"/>
                          <a:ea typeface="+mn-ea"/>
                          <a:cs typeface="+mn-cs"/>
                        </a:rPr>
                        <a:t>. (She never studies, so this won't happen)</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683923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24</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3350806332"/>
              </p:ext>
            </p:extLst>
          </p:nvPr>
        </p:nvGraphicFramePr>
        <p:xfrm>
          <a:off x="702969" y="1758008"/>
          <a:ext cx="10197902" cy="4513357"/>
        </p:xfrm>
        <a:graphic>
          <a:graphicData uri="http://schemas.openxmlformats.org/drawingml/2006/table">
            <a:tbl>
              <a:tblPr firstRow="1" bandRow="1">
                <a:tableStyleId>{5C22544A-7EE6-4342-B048-85BDC9FD1C3A}</a:tableStyleId>
              </a:tblPr>
              <a:tblGrid>
                <a:gridCol w="1551936">
                  <a:extLst>
                    <a:ext uri="{9D8B030D-6E8A-4147-A177-3AD203B41FA5}">
                      <a16:colId xmlns:a16="http://schemas.microsoft.com/office/drawing/2014/main" val="2323267231"/>
                    </a:ext>
                  </a:extLst>
                </a:gridCol>
                <a:gridCol w="8645966">
                  <a:extLst>
                    <a:ext uri="{9D8B030D-6E8A-4147-A177-3AD203B41FA5}">
                      <a16:colId xmlns:a16="http://schemas.microsoft.com/office/drawing/2014/main" val="3205612208"/>
                    </a:ext>
                  </a:extLst>
                </a:gridCol>
              </a:tblGrid>
              <a:tr h="546335">
                <a:tc gridSpan="2">
                  <a:txBody>
                    <a:bodyPr/>
                    <a:lstStyle/>
                    <a:p>
                      <a:r>
                        <a:rPr lang="en-AE" sz="1800" dirty="0">
                          <a:solidFill>
                            <a:srgbClr val="00B0F0"/>
                          </a:solidFill>
                          <a:latin typeface="Helvetica" pitchFamily="2" charset="0"/>
                        </a:rPr>
                        <a:t>You </a:t>
                      </a:r>
                      <a:r>
                        <a:rPr lang="en-AE" sz="1800" u="sng" dirty="0">
                          <a:solidFill>
                            <a:srgbClr val="00B0F0"/>
                          </a:solidFill>
                          <a:latin typeface="Helvetica" pitchFamily="2" charset="0"/>
                        </a:rPr>
                        <a:t>can’t</a:t>
                      </a:r>
                      <a:r>
                        <a:rPr lang="en-AE" sz="1800" dirty="0">
                          <a:solidFill>
                            <a:srgbClr val="00B0F0"/>
                          </a:solidFill>
                          <a:latin typeface="Helvetica" pitchFamily="2" charset="0"/>
                        </a:rPr>
                        <a:t> drive down that road. It</a:t>
                      </a:r>
                      <a:r>
                        <a:rPr lang="en-US" sz="1800" dirty="0">
                          <a:solidFill>
                            <a:srgbClr val="00B0F0"/>
                          </a:solidFill>
                          <a:latin typeface="Helvetica" pitchFamily="2" charset="0"/>
                        </a:rPr>
                        <a:t>’s </a:t>
                      </a:r>
                      <a:r>
                        <a:rPr lang="en-AE" sz="1800" dirty="0">
                          <a:solidFill>
                            <a:srgbClr val="00B0F0"/>
                          </a:solidFill>
                          <a:latin typeface="Helvetica" pitchFamily="2" charset="0"/>
                        </a:rPr>
                        <a:t>closed.</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9927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Helvetica" pitchFamily="2" charset="0"/>
                        </a:rPr>
                        <a:t>G</a:t>
                      </a:r>
                      <a:r>
                        <a:rPr lang="en-AE" sz="1800" dirty="0">
                          <a:latin typeface="Helvetica" pitchFamily="2" charset="0"/>
                        </a:rPr>
                        <a:t>rammatical structure</a:t>
                      </a:r>
                    </a:p>
                    <a:p>
                      <a:pPr algn="ct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olidFill>
                            <a:srgbClr val="222222"/>
                          </a:solidFill>
                          <a:effectLst/>
                          <a:latin typeface="Helvetica" pitchFamily="2" charset="0"/>
                        </a:rPr>
                        <a:t>Modals in the present</a:t>
                      </a:r>
                      <a:endParaRPr lang="en-US" b="1" u="none" dirty="0">
                        <a:solidFill>
                          <a:srgbClr val="222222"/>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kern="1200" dirty="0">
                          <a:solidFill>
                            <a:schemeClr val="tx1"/>
                          </a:solidFill>
                          <a:effectLst/>
                          <a:latin typeface="Helvetica" pitchFamily="2" charset="0"/>
                          <a:ea typeface="+mn-ea"/>
                          <a:cs typeface="+mn-cs"/>
                        </a:rPr>
                        <a:t>Modal verb + infinitive verb (without to – unless exception – </a:t>
                      </a:r>
                      <a:r>
                        <a:rPr lang="en-US" sz="1800" b="0" i="0" u="none" kern="1200" dirty="0" err="1">
                          <a:solidFill>
                            <a:schemeClr val="tx1"/>
                          </a:solidFill>
                          <a:effectLst/>
                          <a:latin typeface="Helvetica" pitchFamily="2" charset="0"/>
                          <a:ea typeface="+mn-ea"/>
                          <a:cs typeface="+mn-cs"/>
                        </a:rPr>
                        <a:t>ie</a:t>
                      </a:r>
                      <a:r>
                        <a:rPr lang="en-US" sz="1800" b="0" i="0" u="none" kern="1200" dirty="0">
                          <a:solidFill>
                            <a:schemeClr val="tx1"/>
                          </a:solidFill>
                          <a:effectLst/>
                          <a:latin typeface="Helvetica" pitchFamily="2" charset="0"/>
                          <a:ea typeface="+mn-ea"/>
                          <a:cs typeface="+mn-cs"/>
                        </a:rPr>
                        <a:t>: have to)</a:t>
                      </a:r>
                      <a:endParaRPr lang="en-US" b="0" u="none" dirty="0">
                        <a:solidFill>
                          <a:srgbClr val="222222"/>
                        </a:solidFill>
                        <a:effectLst/>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6758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dirty="0">
                          <a:latin typeface="Helvetica" pitchFamily="2" charset="0"/>
                        </a:rPr>
                        <a:t>Usage</a:t>
                      </a:r>
                    </a:p>
                    <a:p>
                      <a:pPr algn="ct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Helvetica" pitchFamily="2" charset="0"/>
                          <a:ea typeface="+mn-ea"/>
                          <a:cs typeface="+mn-cs"/>
                        </a:rPr>
                        <a:t>Modal verbs, sometimes called modals, are auxiliary verbs (helping verbs). They express such things as possibility, probability, permission and obligation.</a:t>
                      </a:r>
                    </a:p>
                    <a:p>
                      <a:pPr marL="0" marR="0" lvl="0" indent="0" algn="l" defTabSz="914400" rtl="0" eaLnBrk="1" fontAlgn="t" latinLnBrk="0" hangingPunct="1">
                        <a:lnSpc>
                          <a:spcPct val="100000"/>
                        </a:lnSpc>
                        <a:spcBef>
                          <a:spcPts val="0"/>
                        </a:spcBef>
                        <a:spcAft>
                          <a:spcPts val="0"/>
                        </a:spcAft>
                        <a:buClrTx/>
                        <a:buSzTx/>
                        <a:buFontTx/>
                        <a:buNone/>
                        <a:tabLst/>
                        <a:defRPr/>
                      </a:pPr>
                      <a:r>
                        <a:rPr lang="en-US" sz="1800" b="0" i="0" u="none" kern="1200" dirty="0">
                          <a:solidFill>
                            <a:schemeClr val="tx1"/>
                          </a:solidFill>
                          <a:effectLst/>
                          <a:latin typeface="Helvetica" pitchFamily="2" charset="0"/>
                          <a:ea typeface="+mn-ea"/>
                          <a:cs typeface="+mn-cs"/>
                        </a:rPr>
                        <a:t>Can, could, might, may, must, should, will, would, shall are modal verbs.</a:t>
                      </a:r>
                    </a:p>
                  </a:txBody>
                  <a:tcPr marR="95250" marT="76200" marB="762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7492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dirty="0">
                          <a:latin typeface="Helvetica" pitchFamily="2" charset="0"/>
                        </a:rPr>
                        <a:t>Meaning</a:t>
                      </a:r>
                    </a:p>
                    <a:p>
                      <a:pPr algn="ct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dirty="0">
                          <a:effectLst/>
                          <a:latin typeface="Helvetica" pitchFamily="2" charset="0"/>
                        </a:rPr>
                        <a:t>You are not allowed to drive down that specific road.           </a:t>
                      </a:r>
                    </a:p>
                  </a:txBody>
                  <a:tcPr marR="95250" marT="76200" marB="762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149432668"/>
                  </a:ext>
                </a:extLst>
              </a:tr>
              <a:tr h="11924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E" sz="1800" dirty="0">
                          <a:latin typeface="Helvetica" pitchFamily="2" charset="0"/>
                        </a:rPr>
                        <a:t>Other examples</a:t>
                      </a:r>
                    </a:p>
                    <a:p>
                      <a:pPr algn="ct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Helvetica" pitchFamily="2" charset="0"/>
                        </a:rPr>
                        <a:t>Obligation:  You </a:t>
                      </a:r>
                      <a:r>
                        <a:rPr lang="en-US" b="0" u="sng" dirty="0">
                          <a:effectLst/>
                          <a:latin typeface="Helvetica" pitchFamily="2" charset="0"/>
                        </a:rPr>
                        <a:t>must / have to </a:t>
                      </a:r>
                      <a:r>
                        <a:rPr lang="en-US" dirty="0">
                          <a:effectLst/>
                          <a:latin typeface="Helvetica" pitchFamily="2" charset="0"/>
                        </a:rPr>
                        <a:t>stop when the traffic lights are 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Helvetica" pitchFamily="2" charset="0"/>
                        </a:rPr>
                        <a:t>Advice: You </a:t>
                      </a:r>
                      <a:r>
                        <a:rPr lang="en-US" b="0" u="sng" dirty="0">
                          <a:effectLst/>
                          <a:latin typeface="Helvetica" pitchFamily="2" charset="0"/>
                        </a:rPr>
                        <a:t>should see </a:t>
                      </a:r>
                      <a:r>
                        <a:rPr lang="en-US" dirty="0">
                          <a:effectLst/>
                          <a:latin typeface="Helvetica" pitchFamily="2" charset="0"/>
                        </a:rPr>
                        <a:t>a doctor.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Helvetica" pitchFamily="2" charset="0"/>
                        </a:rPr>
                        <a:t>Prohibition: You </a:t>
                      </a:r>
                      <a:r>
                        <a:rPr lang="en-US" b="0" u="sng" dirty="0">
                          <a:effectLst/>
                          <a:latin typeface="Helvetica" pitchFamily="2" charset="0"/>
                        </a:rPr>
                        <a:t>mustn’t run </a:t>
                      </a:r>
                      <a:r>
                        <a:rPr lang="en-US" b="0" u="none" dirty="0">
                          <a:effectLst/>
                          <a:latin typeface="Helvetica" pitchFamily="2" charset="0"/>
                        </a:rPr>
                        <a:t>near the swimming pool.</a:t>
                      </a:r>
                      <a:endParaRPr lang="en-US" u="none"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Helvetica" pitchFamily="2" charset="0"/>
                        </a:rPr>
                        <a:t>Ability: I </a:t>
                      </a:r>
                      <a:r>
                        <a:rPr lang="en-US" b="0" u="sng" dirty="0">
                          <a:effectLst/>
                          <a:latin typeface="Helvetica" pitchFamily="2" charset="0"/>
                        </a:rPr>
                        <a:t>can run </a:t>
                      </a:r>
                      <a:r>
                        <a:rPr lang="en-US" dirty="0">
                          <a:effectLst/>
                          <a:latin typeface="Helvetica" pitchFamily="2" charset="0"/>
                        </a:rPr>
                        <a:t>fast.</a:t>
                      </a:r>
                    </a:p>
                  </a:txBody>
                  <a:tcPr marR="95250" marT="76200" marB="7620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321510315"/>
                  </a:ext>
                </a:extLst>
              </a:tr>
            </a:tbl>
          </a:graphicData>
        </a:graphic>
      </p:graphicFrame>
    </p:spTree>
    <p:extLst>
      <p:ext uri="{BB962C8B-B14F-4D97-AF65-F5344CB8AC3E}">
        <p14:creationId xmlns:p14="http://schemas.microsoft.com/office/powerpoint/2010/main" val="3797402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25</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488979228"/>
              </p:ext>
            </p:extLst>
          </p:nvPr>
        </p:nvGraphicFramePr>
        <p:xfrm>
          <a:off x="798820" y="1645274"/>
          <a:ext cx="10159694" cy="4469775"/>
        </p:xfrm>
        <a:graphic>
          <a:graphicData uri="http://schemas.openxmlformats.org/drawingml/2006/table">
            <a:tbl>
              <a:tblPr firstRow="1" bandRow="1">
                <a:tableStyleId>{5C22544A-7EE6-4342-B048-85BDC9FD1C3A}</a:tableStyleId>
              </a:tblPr>
              <a:tblGrid>
                <a:gridCol w="2031940">
                  <a:extLst>
                    <a:ext uri="{9D8B030D-6E8A-4147-A177-3AD203B41FA5}">
                      <a16:colId xmlns:a16="http://schemas.microsoft.com/office/drawing/2014/main" val="2323267231"/>
                    </a:ext>
                  </a:extLst>
                </a:gridCol>
                <a:gridCol w="8127754">
                  <a:extLst>
                    <a:ext uri="{9D8B030D-6E8A-4147-A177-3AD203B41FA5}">
                      <a16:colId xmlns:a16="http://schemas.microsoft.com/office/drawing/2014/main" val="3205612208"/>
                    </a:ext>
                  </a:extLst>
                </a:gridCol>
              </a:tblGrid>
              <a:tr h="585192">
                <a:tc gridSpan="2">
                  <a:txBody>
                    <a:bodyPr/>
                    <a:lstStyle/>
                    <a:p>
                      <a:r>
                        <a:rPr lang="en-AE" sz="1800" dirty="0">
                          <a:solidFill>
                            <a:srgbClr val="00B0F0"/>
                          </a:solidFill>
                          <a:latin typeface="Helvetica" pitchFamily="2" charset="0"/>
                        </a:rPr>
                        <a:t>The chidren </a:t>
                      </a:r>
                      <a:r>
                        <a:rPr lang="en-AE" sz="1800" u="sng" dirty="0">
                          <a:solidFill>
                            <a:srgbClr val="00B0F0"/>
                          </a:solidFill>
                          <a:latin typeface="Helvetica" pitchFamily="2" charset="0"/>
                        </a:rPr>
                        <a:t>were driven </a:t>
                      </a:r>
                      <a:r>
                        <a:rPr lang="en-AE" sz="1800" dirty="0">
                          <a:solidFill>
                            <a:srgbClr val="00B0F0"/>
                          </a:solidFill>
                          <a:latin typeface="Helvetica" pitchFamily="2" charset="0"/>
                        </a:rPr>
                        <a:t>to Dubai.</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739337">
                <a:tc>
                  <a:txBody>
                    <a:bodyPr/>
                    <a:lstStyle/>
                    <a:p>
                      <a:pPr algn="ctr">
                        <a:spcBef>
                          <a:spcPts val="0"/>
                        </a:spcBef>
                      </a:pPr>
                      <a:r>
                        <a:rPr lang="en-AE" sz="1800" dirty="0">
                          <a:latin typeface="Helvetica" pitchFamily="2"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a:spcBef>
                          <a:spcPts val="0"/>
                        </a:spcBef>
                      </a:pPr>
                      <a:r>
                        <a:rPr lang="en-US" sz="1800" dirty="0">
                          <a:latin typeface="Helvetica" pitchFamily="2" charset="0"/>
                        </a:rPr>
                        <a:t>P</a:t>
                      </a:r>
                      <a:r>
                        <a:rPr lang="en-AE" sz="1800" dirty="0">
                          <a:latin typeface="Helvetica" pitchFamily="2" charset="0"/>
                        </a:rPr>
                        <a:t>ast simple passives</a:t>
                      </a:r>
                    </a:p>
                    <a:p>
                      <a:pPr>
                        <a:spcBef>
                          <a:spcPts val="0"/>
                        </a:spcBef>
                      </a:pPr>
                      <a:r>
                        <a:rPr lang="en-US" sz="1800" b="0" i="0" u="none" kern="1200" dirty="0">
                          <a:solidFill>
                            <a:schemeClr val="dk1"/>
                          </a:solidFill>
                          <a:effectLst/>
                          <a:latin typeface="Helvetica" pitchFamily="2" charset="0"/>
                          <a:ea typeface="+mn-ea"/>
                          <a:cs typeface="+mn-cs"/>
                        </a:rPr>
                        <a:t>'was' or 'were’ + the past participle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791079">
                <a:tc>
                  <a:txBody>
                    <a:bodyPr/>
                    <a:lstStyle/>
                    <a:p>
                      <a:pPr algn="ctr">
                        <a:spcBef>
                          <a:spcPts val="0"/>
                        </a:spcBef>
                      </a:pPr>
                      <a:r>
                        <a:rPr lang="en-AE" sz="1800" dirty="0">
                          <a:latin typeface="Helvetica" pitchFamily="2"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a:spcBef>
                          <a:spcPts val="0"/>
                        </a:spcBef>
                      </a:pPr>
                      <a:r>
                        <a:rPr lang="en-US" sz="1800" b="0" i="0" kern="1200" dirty="0">
                          <a:solidFill>
                            <a:schemeClr val="dk1"/>
                          </a:solidFill>
                          <a:effectLst/>
                          <a:latin typeface="Helvetica" pitchFamily="2" charset="0"/>
                          <a:ea typeface="+mn-ea"/>
                          <a:cs typeface="+mn-cs"/>
                        </a:rPr>
                        <a:t>The passive is used when the person or thing that did the action is unknown, unimportant or not the focus of our interest.</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1212569">
                <a:tc>
                  <a:txBody>
                    <a:bodyPr/>
                    <a:lstStyle/>
                    <a:p>
                      <a:pPr algn="ctr">
                        <a:spcBef>
                          <a:spcPts val="0"/>
                        </a:spcBef>
                      </a:pPr>
                      <a:r>
                        <a:rPr lang="en-AE" sz="1800" dirty="0">
                          <a:latin typeface="Helvetica" pitchFamily="2" charset="0"/>
                        </a:rPr>
                        <a:t>Meaning </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a:spcBef>
                          <a:spcPts val="0"/>
                        </a:spcBef>
                      </a:pPr>
                      <a:r>
                        <a:rPr lang="en-AE" sz="1800" dirty="0">
                          <a:latin typeface="Helvetica" pitchFamily="2" charset="0"/>
                        </a:rPr>
                        <a:t>We do not need to know who did the action – just t</a:t>
                      </a:r>
                      <a:r>
                        <a:rPr lang="en-US" sz="1800" dirty="0">
                          <a:latin typeface="Helvetica" pitchFamily="2" charset="0"/>
                        </a:rPr>
                        <a:t>ha</a:t>
                      </a:r>
                      <a:r>
                        <a:rPr lang="en-AE" sz="1800" dirty="0">
                          <a:latin typeface="Helvetica" pitchFamily="2" charset="0"/>
                        </a:rPr>
                        <a:t>t </a:t>
                      </a:r>
                      <a:r>
                        <a:rPr lang="en-AE" sz="1800" u="none" dirty="0">
                          <a:latin typeface="Helvetica" pitchFamily="2" charset="0"/>
                        </a:rPr>
                        <a:t>it </a:t>
                      </a:r>
                      <a:r>
                        <a:rPr lang="en-AE" sz="1800" b="1" u="none" dirty="0">
                          <a:latin typeface="Helvetica" pitchFamily="2" charset="0"/>
                        </a:rPr>
                        <a:t>‘</a:t>
                      </a:r>
                      <a:r>
                        <a:rPr lang="en-AE" sz="1800" b="0" u="none" dirty="0">
                          <a:latin typeface="Helvetica" pitchFamily="2" charset="0"/>
                        </a:rPr>
                        <a:t>was done</a:t>
                      </a:r>
                      <a:r>
                        <a:rPr lang="en-AE" sz="1800" b="0" dirty="0">
                          <a:latin typeface="Helvetica" pitchFamily="2" charset="0"/>
                        </a:rPr>
                        <a:t>’ </a:t>
                      </a:r>
                      <a:r>
                        <a:rPr lang="en-AE" sz="1800" dirty="0">
                          <a:latin typeface="Helvetica" pitchFamily="2" charset="0"/>
                        </a:rPr>
                        <a:t>by someone else to the subject. </a:t>
                      </a:r>
                      <a:r>
                        <a:rPr lang="en-AE" sz="1800" b="0" u="none" dirty="0">
                          <a:latin typeface="Helvetica" pitchFamily="2" charset="0"/>
                        </a:rPr>
                        <a:t>It may have been their parents or another person who drove the children.</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25508831"/>
                  </a:ext>
                </a:extLst>
              </a:tr>
              <a:tr h="1141598">
                <a:tc>
                  <a:txBody>
                    <a:bodyPr/>
                    <a:lstStyle/>
                    <a:p>
                      <a:pPr algn="l">
                        <a:spcBef>
                          <a:spcPts val="0"/>
                        </a:spcBef>
                      </a:pPr>
                      <a:r>
                        <a:rPr lang="en-AE" sz="1800" dirty="0">
                          <a:latin typeface="Helvetica" pitchFamily="2"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algn="l">
                        <a:spcBef>
                          <a:spcPts val="0"/>
                        </a:spcBef>
                      </a:pPr>
                      <a:r>
                        <a:rPr lang="en-US" sz="1800" b="0" i="0" kern="1200" dirty="0">
                          <a:solidFill>
                            <a:schemeClr val="dk1"/>
                          </a:solidFill>
                          <a:effectLst/>
                          <a:latin typeface="Helvetica" pitchFamily="2" charset="0"/>
                          <a:ea typeface="+mn-ea"/>
                          <a:cs typeface="+mn-cs"/>
                        </a:rPr>
                        <a:t>A song </a:t>
                      </a:r>
                      <a:r>
                        <a:rPr lang="en-US" sz="1800" b="0" i="0" u="sng" kern="1200" dirty="0">
                          <a:solidFill>
                            <a:schemeClr val="dk1"/>
                          </a:solidFill>
                          <a:effectLst/>
                          <a:latin typeface="Helvetica" pitchFamily="2" charset="0"/>
                          <a:ea typeface="+mn-ea"/>
                          <a:cs typeface="+mn-cs"/>
                        </a:rPr>
                        <a:t>was sung.</a:t>
                      </a:r>
                    </a:p>
                    <a:p>
                      <a:pPr algn="l">
                        <a:spcBef>
                          <a:spcPts val="0"/>
                        </a:spcBef>
                      </a:pPr>
                      <a:r>
                        <a:rPr lang="en-US" sz="1800" b="0" i="0" kern="1200" dirty="0">
                          <a:solidFill>
                            <a:schemeClr val="dk1"/>
                          </a:solidFill>
                          <a:effectLst/>
                          <a:latin typeface="Helvetica" pitchFamily="2" charset="0"/>
                          <a:ea typeface="+mn-ea"/>
                          <a:cs typeface="+mn-cs"/>
                        </a:rPr>
                        <a:t>The window </a:t>
                      </a:r>
                      <a:r>
                        <a:rPr lang="en-US" sz="1800" b="0" i="0" u="sng" kern="1200" dirty="0">
                          <a:solidFill>
                            <a:schemeClr val="dk1"/>
                          </a:solidFill>
                          <a:effectLst/>
                          <a:latin typeface="Helvetica" pitchFamily="2" charset="0"/>
                          <a:ea typeface="+mn-ea"/>
                          <a:cs typeface="+mn-cs"/>
                        </a:rPr>
                        <a:t>was broken.</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bl>
          </a:graphicData>
        </a:graphic>
      </p:graphicFrame>
    </p:spTree>
    <p:extLst>
      <p:ext uri="{BB962C8B-B14F-4D97-AF65-F5344CB8AC3E}">
        <p14:creationId xmlns:p14="http://schemas.microsoft.com/office/powerpoint/2010/main" val="3640958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26</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1934155072"/>
              </p:ext>
            </p:extLst>
          </p:nvPr>
        </p:nvGraphicFramePr>
        <p:xfrm>
          <a:off x="690616" y="1633540"/>
          <a:ext cx="10255127" cy="4368565"/>
        </p:xfrm>
        <a:graphic>
          <a:graphicData uri="http://schemas.openxmlformats.org/drawingml/2006/table">
            <a:tbl>
              <a:tblPr firstRow="1" bandRow="1">
                <a:tableStyleId>{5C22544A-7EE6-4342-B048-85BDC9FD1C3A}</a:tableStyleId>
              </a:tblPr>
              <a:tblGrid>
                <a:gridCol w="2092228">
                  <a:extLst>
                    <a:ext uri="{9D8B030D-6E8A-4147-A177-3AD203B41FA5}">
                      <a16:colId xmlns:a16="http://schemas.microsoft.com/office/drawing/2014/main" val="2323267231"/>
                    </a:ext>
                  </a:extLst>
                </a:gridCol>
                <a:gridCol w="8162899">
                  <a:extLst>
                    <a:ext uri="{9D8B030D-6E8A-4147-A177-3AD203B41FA5}">
                      <a16:colId xmlns:a16="http://schemas.microsoft.com/office/drawing/2014/main" val="3205612208"/>
                    </a:ext>
                  </a:extLst>
                </a:gridCol>
              </a:tblGrid>
              <a:tr h="827534">
                <a:tc gridSpan="2">
                  <a:txBody>
                    <a:bodyPr/>
                    <a:lstStyle/>
                    <a:p>
                      <a:r>
                        <a:rPr lang="en-US" sz="1800" dirty="0">
                          <a:solidFill>
                            <a:srgbClr val="00B0F0"/>
                          </a:solidFill>
                          <a:latin typeface="Helvetica" pitchFamily="2" charset="0"/>
                        </a:rPr>
                        <a:t>I </a:t>
                      </a:r>
                      <a:r>
                        <a:rPr lang="en-US" sz="1800" u="sng" dirty="0">
                          <a:solidFill>
                            <a:srgbClr val="00B0F0"/>
                          </a:solidFill>
                          <a:latin typeface="Helvetica" pitchFamily="2" charset="0"/>
                        </a:rPr>
                        <a:t>have been living </a:t>
                      </a:r>
                      <a:r>
                        <a:rPr lang="en-US" sz="1800" dirty="0">
                          <a:solidFill>
                            <a:srgbClr val="00B0F0"/>
                          </a:solidFill>
                          <a:latin typeface="Helvetica" pitchFamily="2" charset="0"/>
                        </a:rPr>
                        <a:t>in Dubai for 5 years now.</a:t>
                      </a:r>
                      <a:endParaRPr lang="en-AE" sz="1800" dirty="0">
                        <a:solidFill>
                          <a:srgbClr val="00B0F0"/>
                        </a:solidFill>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827534">
                <a:tc>
                  <a:txBody>
                    <a:bodyPr/>
                    <a:lstStyle/>
                    <a:p>
                      <a:pPr algn="ctr"/>
                      <a:r>
                        <a:rPr lang="en-AE" sz="1800" dirty="0">
                          <a:latin typeface="Helvetica" pitchFamily="2"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rPr>
                        <a:t>Present perfect continuous</a:t>
                      </a:r>
                    </a:p>
                    <a:p>
                      <a:r>
                        <a:rPr lang="en-US" sz="1800" u="none" dirty="0">
                          <a:latin typeface="Helvetica" pitchFamily="2" charset="0"/>
                        </a:rPr>
                        <a:t>have + to be +  -</a:t>
                      </a:r>
                      <a:r>
                        <a:rPr lang="en-US" sz="1800" u="none" dirty="0" err="1">
                          <a:latin typeface="Helvetica" pitchFamily="2" charset="0"/>
                        </a:rPr>
                        <a:t>ing</a:t>
                      </a:r>
                      <a:r>
                        <a:rPr lang="en-US" sz="1800" u="none" dirty="0">
                          <a:latin typeface="Helvetica" pitchFamily="2" charset="0"/>
                        </a:rPr>
                        <a:t> verb form</a:t>
                      </a:r>
                      <a:endParaRPr lang="en-AE" sz="1800" u="none"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915521">
                <a:tc>
                  <a:txBody>
                    <a:bodyPr/>
                    <a:lstStyle/>
                    <a:p>
                      <a:pPr algn="ctr"/>
                      <a:r>
                        <a:rPr lang="en-AE" sz="1800" dirty="0">
                          <a:latin typeface="Helvetica" pitchFamily="2" charset="0"/>
                        </a:rPr>
                        <a:t>Useage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The present perfect continuous usually shows duration, or the amount of time that an action has been taking place. </a:t>
                      </a:r>
                      <a:endParaRPr lang="en-AE" sz="1800" b="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683423">
                <a:tc>
                  <a:txBody>
                    <a:bodyPr/>
                    <a:lstStyle/>
                    <a:p>
                      <a:pPr algn="ctr"/>
                      <a:r>
                        <a:rPr lang="en-AE" sz="1800" dirty="0">
                          <a:latin typeface="Helvetica" pitchFamily="2"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In this case the sentence tells us of how long I have lived in Dubai and that I still live there now. </a:t>
                      </a: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114553">
                <a:tc>
                  <a:txBody>
                    <a:bodyPr/>
                    <a:lstStyle/>
                    <a:p>
                      <a:pPr algn="ctr"/>
                      <a:r>
                        <a:rPr lang="en-AE" sz="1800" dirty="0">
                          <a:latin typeface="Helvetica" pitchFamily="2"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I </a:t>
                      </a:r>
                      <a:r>
                        <a:rPr lang="en-US" sz="1800" b="0" i="0" u="sng" kern="1200" dirty="0">
                          <a:solidFill>
                            <a:schemeClr val="dk1"/>
                          </a:solidFill>
                          <a:effectLst/>
                          <a:latin typeface="Helvetica" pitchFamily="2" charset="0"/>
                          <a:ea typeface="+mn-ea"/>
                          <a:cs typeface="+mn-cs"/>
                        </a:rPr>
                        <a:t>have been studying </a:t>
                      </a:r>
                      <a:r>
                        <a:rPr lang="en-US" sz="1800" b="0" i="0" kern="1200" dirty="0">
                          <a:solidFill>
                            <a:schemeClr val="dk1"/>
                          </a:solidFill>
                          <a:effectLst/>
                          <a:latin typeface="Helvetica" pitchFamily="2" charset="0"/>
                          <a:ea typeface="+mn-ea"/>
                          <a:cs typeface="+mn-cs"/>
                        </a:rPr>
                        <a:t>for three hours.</a:t>
                      </a:r>
                    </a:p>
                    <a:p>
                      <a:r>
                        <a:rPr lang="en-US" sz="1800" b="0" i="0" kern="1200" dirty="0">
                          <a:solidFill>
                            <a:schemeClr val="dk1"/>
                          </a:solidFill>
                          <a:effectLst/>
                          <a:latin typeface="Helvetica" pitchFamily="2" charset="0"/>
                          <a:ea typeface="+mn-ea"/>
                          <a:cs typeface="+mn-cs"/>
                        </a:rPr>
                        <a:t>I </a:t>
                      </a:r>
                      <a:r>
                        <a:rPr lang="en-US" sz="1800" b="0" i="0" u="sng" kern="1200" dirty="0">
                          <a:solidFill>
                            <a:schemeClr val="dk1"/>
                          </a:solidFill>
                          <a:effectLst/>
                          <a:latin typeface="Helvetica" pitchFamily="2" charset="0"/>
                          <a:ea typeface="+mn-ea"/>
                          <a:cs typeface="+mn-cs"/>
                        </a:rPr>
                        <a:t>have been watching </a:t>
                      </a:r>
                      <a:r>
                        <a:rPr lang="en-US" sz="1800" b="0" i="0" kern="1200" dirty="0">
                          <a:solidFill>
                            <a:schemeClr val="dk1"/>
                          </a:solidFill>
                          <a:effectLst/>
                          <a:latin typeface="Helvetica" pitchFamily="2" charset="0"/>
                          <a:ea typeface="+mn-ea"/>
                          <a:cs typeface="+mn-cs"/>
                        </a:rPr>
                        <a:t>for a long time.</a:t>
                      </a:r>
                    </a:p>
                    <a:p>
                      <a:r>
                        <a:rPr lang="en-US" sz="1800" b="0" i="0" kern="1200" dirty="0">
                          <a:solidFill>
                            <a:schemeClr val="dk1"/>
                          </a:solidFill>
                          <a:effectLst/>
                          <a:latin typeface="Helvetica" pitchFamily="2" charset="0"/>
                          <a:ea typeface="+mn-ea"/>
                          <a:cs typeface="+mn-cs"/>
                        </a:rPr>
                        <a:t>They </a:t>
                      </a:r>
                      <a:r>
                        <a:rPr lang="en-US" sz="1800" b="0" i="0" u="sng" kern="1200" dirty="0">
                          <a:solidFill>
                            <a:schemeClr val="dk1"/>
                          </a:solidFill>
                          <a:effectLst/>
                          <a:latin typeface="Helvetica" pitchFamily="2" charset="0"/>
                          <a:ea typeface="+mn-ea"/>
                          <a:cs typeface="+mn-cs"/>
                        </a:rPr>
                        <a:t>have been walking </a:t>
                      </a:r>
                      <a:r>
                        <a:rPr lang="en-US" sz="1800" b="0" i="0" kern="1200" dirty="0">
                          <a:solidFill>
                            <a:schemeClr val="dk1"/>
                          </a:solidFill>
                          <a:effectLst/>
                          <a:latin typeface="Helvetica" pitchFamily="2" charset="0"/>
                          <a:ea typeface="+mn-ea"/>
                          <a:cs typeface="+mn-cs"/>
                        </a:rPr>
                        <a:t>around the park all day.</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pic>
        <p:nvPicPr>
          <p:cNvPr id="4" name="Picture 3">
            <a:extLst>
              <a:ext uri="{FF2B5EF4-FFF2-40B4-BE49-F238E27FC236}">
                <a16:creationId xmlns:a16="http://schemas.microsoft.com/office/drawing/2014/main" id="{E1284CE0-9F70-CA42-8FD0-2FB925360249}"/>
              </a:ext>
            </a:extLst>
          </p:cNvPr>
          <p:cNvPicPr>
            <a:picLocks noChangeAspect="1"/>
          </p:cNvPicPr>
          <p:nvPr/>
        </p:nvPicPr>
        <p:blipFill>
          <a:blip r:embed="rId4"/>
          <a:stretch>
            <a:fillRect/>
          </a:stretch>
        </p:blipFill>
        <p:spPr>
          <a:xfrm>
            <a:off x="7188810" y="51571"/>
            <a:ext cx="3294063" cy="1227726"/>
          </a:xfrm>
          <a:prstGeom prst="rect">
            <a:avLst/>
          </a:prstGeom>
        </p:spPr>
      </p:pic>
      <p:sp>
        <p:nvSpPr>
          <p:cNvPr id="5" name="TextBox 4">
            <a:extLst>
              <a:ext uri="{FF2B5EF4-FFF2-40B4-BE49-F238E27FC236}">
                <a16:creationId xmlns:a16="http://schemas.microsoft.com/office/drawing/2014/main" id="{15B7AABD-42AE-084D-B665-B156477A3FA9}"/>
              </a:ext>
            </a:extLst>
          </p:cNvPr>
          <p:cNvSpPr txBox="1"/>
          <p:nvPr/>
        </p:nvSpPr>
        <p:spPr>
          <a:xfrm>
            <a:off x="7558088" y="1171575"/>
            <a:ext cx="2555508" cy="215444"/>
          </a:xfrm>
          <a:prstGeom prst="rect">
            <a:avLst/>
          </a:prstGeom>
          <a:noFill/>
        </p:spPr>
        <p:txBody>
          <a:bodyPr wrap="none" rtlCol="0">
            <a:spAutoFit/>
          </a:bodyPr>
          <a:lstStyle/>
          <a:p>
            <a:r>
              <a:rPr lang="en-US" sz="800" dirty="0">
                <a:hlinkClick r:id="rId5"/>
              </a:rPr>
              <a:t>P</a:t>
            </a:r>
            <a:r>
              <a:rPr lang="en-AE" sz="800" dirty="0">
                <a:hlinkClick r:id="rId5"/>
              </a:rPr>
              <a:t>resent perfect continuous timeline </a:t>
            </a:r>
            <a:r>
              <a:rPr lang="en-AE" sz="800" dirty="0"/>
              <a:t>by grammarwiz.com</a:t>
            </a:r>
          </a:p>
        </p:txBody>
      </p:sp>
    </p:spTree>
    <p:extLst>
      <p:ext uri="{BB962C8B-B14F-4D97-AF65-F5344CB8AC3E}">
        <p14:creationId xmlns:p14="http://schemas.microsoft.com/office/powerpoint/2010/main" val="754076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27</a:t>
            </a:fld>
            <a:endParaRPr lang="en-US" dirty="0"/>
          </a:p>
        </p:txBody>
      </p:sp>
      <p:graphicFrame>
        <p:nvGraphicFramePr>
          <p:cNvPr id="6" name="Table 3">
            <a:extLst>
              <a:ext uri="{FF2B5EF4-FFF2-40B4-BE49-F238E27FC236}">
                <a16:creationId xmlns:a16="http://schemas.microsoft.com/office/drawing/2014/main" id="{6F64A245-5EF5-B544-AF02-2FC8BDCBC2D6}"/>
              </a:ext>
            </a:extLst>
          </p:cNvPr>
          <p:cNvGraphicFramePr>
            <a:graphicFrameLocks noGrp="1"/>
          </p:cNvGraphicFramePr>
          <p:nvPr>
            <p:extLst>
              <p:ext uri="{D42A27DB-BD31-4B8C-83A1-F6EECF244321}">
                <p14:modId xmlns:p14="http://schemas.microsoft.com/office/powerpoint/2010/main" val="1763070443"/>
              </p:ext>
            </p:extLst>
          </p:nvPr>
        </p:nvGraphicFramePr>
        <p:xfrm>
          <a:off x="677916" y="1362847"/>
          <a:ext cx="10255127" cy="4199753"/>
        </p:xfrm>
        <a:graphic>
          <a:graphicData uri="http://schemas.openxmlformats.org/drawingml/2006/table">
            <a:tbl>
              <a:tblPr firstRow="1" bandRow="1">
                <a:tableStyleId>{5C22544A-7EE6-4342-B048-85BDC9FD1C3A}</a:tableStyleId>
              </a:tblPr>
              <a:tblGrid>
                <a:gridCol w="2092228">
                  <a:extLst>
                    <a:ext uri="{9D8B030D-6E8A-4147-A177-3AD203B41FA5}">
                      <a16:colId xmlns:a16="http://schemas.microsoft.com/office/drawing/2014/main" val="2323267231"/>
                    </a:ext>
                  </a:extLst>
                </a:gridCol>
                <a:gridCol w="8162899">
                  <a:extLst>
                    <a:ext uri="{9D8B030D-6E8A-4147-A177-3AD203B41FA5}">
                      <a16:colId xmlns:a16="http://schemas.microsoft.com/office/drawing/2014/main" val="3205612208"/>
                    </a:ext>
                  </a:extLst>
                </a:gridCol>
              </a:tblGrid>
              <a:tr h="827534">
                <a:tc gridSpan="2">
                  <a:txBody>
                    <a:bodyPr/>
                    <a:lstStyle/>
                    <a:p>
                      <a:r>
                        <a:rPr lang="en-US" sz="1800" u="sng" dirty="0">
                          <a:solidFill>
                            <a:srgbClr val="00B0F0"/>
                          </a:solidFill>
                          <a:latin typeface="Helvetica" pitchFamily="2" charset="0"/>
                        </a:rPr>
                        <a:t>I’ve closed </a:t>
                      </a:r>
                      <a:r>
                        <a:rPr lang="en-US" sz="1800" dirty="0">
                          <a:solidFill>
                            <a:srgbClr val="00B0F0"/>
                          </a:solidFill>
                          <a:latin typeface="Helvetica" pitchFamily="2" charset="0"/>
                        </a:rPr>
                        <a:t>the door so let’s start our lesson.</a:t>
                      </a:r>
                      <a:endParaRPr lang="en-AE" sz="1800" dirty="0">
                        <a:solidFill>
                          <a:srgbClr val="00B0F0"/>
                        </a:solidFill>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827534">
                <a:tc>
                  <a:txBody>
                    <a:bodyPr/>
                    <a:lstStyle/>
                    <a:p>
                      <a:r>
                        <a:rPr lang="en-AE" sz="1800" dirty="0">
                          <a:latin typeface="Helvetica" pitchFamily="2"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rPr>
                        <a:t>Present perfect</a:t>
                      </a:r>
                    </a:p>
                    <a:p>
                      <a:r>
                        <a:rPr lang="en-US" sz="1800" u="none" dirty="0">
                          <a:latin typeface="Helvetica" pitchFamily="2" charset="0"/>
                        </a:rPr>
                        <a:t>has / have + past participle verb form</a:t>
                      </a:r>
                      <a:endParaRPr lang="en-AE" sz="1800" u="none"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915521">
                <a:tc>
                  <a:txBody>
                    <a:bodyPr/>
                    <a:lstStyle/>
                    <a:p>
                      <a:r>
                        <a:rPr lang="en-AE" sz="1800" dirty="0">
                          <a:latin typeface="Helvetica" pitchFamily="2" charset="0"/>
                        </a:rPr>
                        <a:t>Useage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The present perfect can be used to talk about something that has happened recently.</a:t>
                      </a:r>
                      <a:endParaRPr lang="en-AE" sz="1800" b="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683423">
                <a:tc>
                  <a:txBody>
                    <a:bodyPr/>
                    <a:lstStyle/>
                    <a:p>
                      <a:r>
                        <a:rPr lang="en-AE" sz="1800" dirty="0">
                          <a:latin typeface="Helvetica" pitchFamily="2"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In this case the speaker has recently closed the door. It sounds like the speaker might be a teacher.</a:t>
                      </a: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945741">
                <a:tc>
                  <a:txBody>
                    <a:bodyPr/>
                    <a:lstStyle/>
                    <a:p>
                      <a:r>
                        <a:rPr lang="en-AE" sz="1800" dirty="0">
                          <a:latin typeface="Helvetica" pitchFamily="2"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Have you eaten lunch?</a:t>
                      </a:r>
                    </a:p>
                    <a:p>
                      <a:r>
                        <a:rPr lang="en-US" sz="1800" b="0" i="0" kern="1200" dirty="0">
                          <a:solidFill>
                            <a:schemeClr val="dk1"/>
                          </a:solidFill>
                          <a:effectLst/>
                          <a:latin typeface="Helvetica" pitchFamily="2" charset="0"/>
                          <a:ea typeface="+mn-ea"/>
                          <a:cs typeface="+mn-cs"/>
                        </a:rPr>
                        <a:t>Where has he gone?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1612574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28</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67800840"/>
              </p:ext>
            </p:extLst>
          </p:nvPr>
        </p:nvGraphicFramePr>
        <p:xfrm>
          <a:off x="677918" y="1399309"/>
          <a:ext cx="10461137" cy="4859938"/>
        </p:xfrm>
        <a:graphic>
          <a:graphicData uri="http://schemas.openxmlformats.org/drawingml/2006/table">
            <a:tbl>
              <a:tblPr firstRow="1" bandRow="1">
                <a:tableStyleId>{5C22544A-7EE6-4342-B048-85BDC9FD1C3A}</a:tableStyleId>
              </a:tblPr>
              <a:tblGrid>
                <a:gridCol w="2092227">
                  <a:extLst>
                    <a:ext uri="{9D8B030D-6E8A-4147-A177-3AD203B41FA5}">
                      <a16:colId xmlns:a16="http://schemas.microsoft.com/office/drawing/2014/main" val="2323267231"/>
                    </a:ext>
                  </a:extLst>
                </a:gridCol>
                <a:gridCol w="8368910">
                  <a:extLst>
                    <a:ext uri="{9D8B030D-6E8A-4147-A177-3AD203B41FA5}">
                      <a16:colId xmlns:a16="http://schemas.microsoft.com/office/drawing/2014/main" val="3205612208"/>
                    </a:ext>
                  </a:extLst>
                </a:gridCol>
              </a:tblGrid>
              <a:tr h="800585">
                <a:tc gridSpan="2">
                  <a:txBody>
                    <a:bodyPr/>
                    <a:lstStyle/>
                    <a:p>
                      <a:r>
                        <a:rPr lang="en-US" sz="1800" dirty="0">
                          <a:solidFill>
                            <a:srgbClr val="00B0F0"/>
                          </a:solidFill>
                          <a:latin typeface="Helvetica" pitchFamily="2" charset="0"/>
                        </a:rPr>
                        <a:t>He </a:t>
                      </a:r>
                      <a:r>
                        <a:rPr lang="en-US" sz="1800" u="sng" dirty="0">
                          <a:solidFill>
                            <a:srgbClr val="00B0F0"/>
                          </a:solidFill>
                          <a:latin typeface="Helvetica" pitchFamily="2" charset="0"/>
                        </a:rPr>
                        <a:t>jumped out </a:t>
                      </a:r>
                      <a:r>
                        <a:rPr lang="en-US" sz="1800" u="none" dirty="0">
                          <a:solidFill>
                            <a:srgbClr val="00B0F0"/>
                          </a:solidFill>
                          <a:latin typeface="Helvetica" pitchFamily="2" charset="0"/>
                        </a:rPr>
                        <a:t>of the way of </a:t>
                      </a:r>
                      <a:r>
                        <a:rPr lang="en-US" sz="1800" dirty="0">
                          <a:solidFill>
                            <a:srgbClr val="00B0F0"/>
                          </a:solidFill>
                          <a:latin typeface="Helvetica" pitchFamily="2" charset="0"/>
                        </a:rPr>
                        <a:t>the car.</a:t>
                      </a:r>
                      <a:endParaRPr lang="en-AE" sz="1800" dirty="0">
                        <a:solidFill>
                          <a:srgbClr val="00B0F0"/>
                        </a:solidFill>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885951">
                <a:tc>
                  <a:txBody>
                    <a:bodyPr/>
                    <a:lstStyle/>
                    <a:p>
                      <a:pPr algn="ctr"/>
                      <a:r>
                        <a:rPr lang="en-AE" sz="1800" dirty="0">
                          <a:latin typeface="Helvetica" pitchFamily="2"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rPr>
                        <a:t>N</a:t>
                      </a:r>
                      <a:r>
                        <a:rPr lang="en-AE" sz="1800" dirty="0">
                          <a:latin typeface="Helvetica" pitchFamily="2" charset="0"/>
                        </a:rPr>
                        <a:t>on-separable phrasal verbs</a:t>
                      </a:r>
                      <a:endParaRPr lang="en-AE" sz="1800" b="0" u="sng"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642697">
                <a:tc>
                  <a:txBody>
                    <a:bodyPr/>
                    <a:lstStyle/>
                    <a:p>
                      <a:pPr algn="ctr"/>
                      <a:r>
                        <a:rPr lang="en-AE" sz="1800" dirty="0">
                          <a:latin typeface="Helvetica" pitchFamily="2"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kern="1200" dirty="0">
                          <a:solidFill>
                            <a:schemeClr val="dk1"/>
                          </a:solidFill>
                          <a:effectLst/>
                          <a:latin typeface="Helvetica" pitchFamily="2" charset="0"/>
                          <a:ea typeface="+mn-ea"/>
                          <a:cs typeface="+mn-cs"/>
                        </a:rPr>
                        <a:t>Non-separable phrasal verbs cannot be broken up by other words.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1113183">
                <a:tc>
                  <a:txBody>
                    <a:bodyPr/>
                    <a:lstStyle/>
                    <a:p>
                      <a:pPr algn="ctr"/>
                      <a:r>
                        <a:rPr lang="en-AE" sz="1800" dirty="0">
                          <a:latin typeface="Helvetica" pitchFamily="2"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rPr>
                        <a:t>He moved quickly so he was not in front of the car anymore.</a:t>
                      </a:r>
                      <a:endParaRPr lang="en-AE" sz="180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417522">
                <a:tc>
                  <a:txBody>
                    <a:bodyPr/>
                    <a:lstStyle/>
                    <a:p>
                      <a:pPr algn="ctr"/>
                      <a:r>
                        <a:rPr lang="en-AE" sz="1800" dirty="0">
                          <a:latin typeface="Helvetica" pitchFamily="2"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He </a:t>
                      </a:r>
                      <a:r>
                        <a:rPr lang="en-US" sz="1800" b="0" i="0" u="sng" kern="1200" dirty="0">
                          <a:solidFill>
                            <a:schemeClr val="dk1"/>
                          </a:solidFill>
                          <a:effectLst/>
                          <a:latin typeface="Helvetica" pitchFamily="2" charset="0"/>
                          <a:ea typeface="+mn-ea"/>
                          <a:cs typeface="+mn-cs"/>
                        </a:rPr>
                        <a:t>gets on </a:t>
                      </a:r>
                      <a:r>
                        <a:rPr lang="en-US" sz="1800" b="0" i="0" u="none" kern="1200" dirty="0">
                          <a:solidFill>
                            <a:schemeClr val="dk1"/>
                          </a:solidFill>
                          <a:effectLst/>
                          <a:latin typeface="Helvetica" pitchFamily="2" charset="0"/>
                          <a:ea typeface="+mn-ea"/>
                          <a:cs typeface="+mn-cs"/>
                        </a:rPr>
                        <a:t>with </a:t>
                      </a:r>
                      <a:r>
                        <a:rPr lang="en-US" sz="1800" b="0" i="0" kern="1200" dirty="0">
                          <a:solidFill>
                            <a:schemeClr val="dk1"/>
                          </a:solidFill>
                          <a:effectLst/>
                          <a:latin typeface="Helvetica" pitchFamily="2" charset="0"/>
                          <a:ea typeface="+mn-ea"/>
                          <a:cs typeface="+mn-cs"/>
                        </a:rPr>
                        <a:t>his mother-in-law well.</a:t>
                      </a:r>
                    </a:p>
                    <a:p>
                      <a:r>
                        <a:rPr lang="en-US" sz="1800" b="0" i="0" kern="1200" dirty="0">
                          <a:solidFill>
                            <a:schemeClr val="dk1"/>
                          </a:solidFill>
                          <a:effectLst/>
                          <a:latin typeface="Helvetica" pitchFamily="2" charset="0"/>
                          <a:ea typeface="+mn-ea"/>
                          <a:cs typeface="+mn-cs"/>
                        </a:rPr>
                        <a:t>I can no longer </a:t>
                      </a:r>
                      <a:r>
                        <a:rPr lang="en-US" sz="1800" b="0" i="0" u="sng" kern="1200" dirty="0">
                          <a:solidFill>
                            <a:schemeClr val="dk1"/>
                          </a:solidFill>
                          <a:effectLst/>
                          <a:latin typeface="Helvetica" pitchFamily="2" charset="0"/>
                          <a:ea typeface="+mn-ea"/>
                          <a:cs typeface="+mn-cs"/>
                        </a:rPr>
                        <a:t>put up </a:t>
                      </a:r>
                      <a:r>
                        <a:rPr lang="en-US" sz="1800" b="0" i="0" u="none" kern="1200" dirty="0">
                          <a:solidFill>
                            <a:schemeClr val="dk1"/>
                          </a:solidFill>
                          <a:effectLst/>
                          <a:latin typeface="Helvetica" pitchFamily="2" charset="0"/>
                          <a:ea typeface="+mn-ea"/>
                          <a:cs typeface="+mn-cs"/>
                        </a:rPr>
                        <a:t>with this</a:t>
                      </a:r>
                      <a:r>
                        <a:rPr lang="en-US" sz="1800" b="0" i="0" kern="1200" dirty="0">
                          <a:solidFill>
                            <a:schemeClr val="dk1"/>
                          </a:solidFill>
                          <a:effectLst/>
                          <a:latin typeface="Helvetica" pitchFamily="2" charset="0"/>
                          <a:ea typeface="+mn-ea"/>
                          <a:cs typeface="+mn-cs"/>
                        </a:rPr>
                        <a:t>.</a:t>
                      </a:r>
                    </a:p>
                    <a:p>
                      <a:r>
                        <a:rPr lang="en-US" sz="1800" b="0" i="0" kern="1200" dirty="0">
                          <a:solidFill>
                            <a:schemeClr val="dk1"/>
                          </a:solidFill>
                          <a:effectLst/>
                          <a:latin typeface="Helvetica" pitchFamily="2" charset="0"/>
                          <a:ea typeface="+mn-ea"/>
                          <a:cs typeface="+mn-cs"/>
                        </a:rPr>
                        <a:t>Don't </a:t>
                      </a:r>
                      <a:r>
                        <a:rPr lang="en-US" sz="1800" b="0" i="0" u="sng" kern="1200" dirty="0">
                          <a:solidFill>
                            <a:schemeClr val="dk1"/>
                          </a:solidFill>
                          <a:effectLst/>
                          <a:latin typeface="Helvetica" pitchFamily="2" charset="0"/>
                          <a:ea typeface="+mn-ea"/>
                          <a:cs typeface="+mn-cs"/>
                        </a:rPr>
                        <a:t>look down upon </a:t>
                      </a:r>
                      <a:r>
                        <a:rPr lang="en-US" sz="1800" b="0" i="0" kern="1200" dirty="0">
                          <a:solidFill>
                            <a:schemeClr val="dk1"/>
                          </a:solidFill>
                          <a:effectLst/>
                          <a:latin typeface="Helvetica" pitchFamily="2" charset="0"/>
                          <a:ea typeface="+mn-ea"/>
                          <a:cs typeface="+mn-cs"/>
                        </a:rPr>
                        <a:t>the poor.</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37698694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E42A9B-94E1-3541-82D0-78B6348BBF76}"/>
              </a:ext>
            </a:extLst>
          </p:cNvPr>
          <p:cNvSpPr>
            <a:spLocks noGrp="1"/>
          </p:cNvSpPr>
          <p:nvPr>
            <p:ph type="sldNum" sz="quarter" idx="12"/>
          </p:nvPr>
        </p:nvSpPr>
        <p:spPr/>
        <p:txBody>
          <a:bodyPr/>
          <a:lstStyle/>
          <a:p>
            <a:fld id="{C5A5AB9B-F023-8B4A-BE34-5ADCF95463FD}" type="slidenum">
              <a:rPr lang="en-US" smtClean="0"/>
              <a:pPr/>
              <a:t>29</a:t>
            </a:fld>
            <a:endParaRPr lang="en-US" dirty="0"/>
          </a:p>
        </p:txBody>
      </p:sp>
      <p:graphicFrame>
        <p:nvGraphicFramePr>
          <p:cNvPr id="3" name="Table 3">
            <a:extLst>
              <a:ext uri="{FF2B5EF4-FFF2-40B4-BE49-F238E27FC236}">
                <a16:creationId xmlns:a16="http://schemas.microsoft.com/office/drawing/2014/main" id="{8390DEF7-3EA4-AD40-A68F-22172FF366FF}"/>
              </a:ext>
            </a:extLst>
          </p:cNvPr>
          <p:cNvGraphicFramePr>
            <a:graphicFrameLocks noGrp="1"/>
          </p:cNvGraphicFramePr>
          <p:nvPr>
            <p:extLst>
              <p:ext uri="{D42A27DB-BD31-4B8C-83A1-F6EECF244321}">
                <p14:modId xmlns:p14="http://schemas.microsoft.com/office/powerpoint/2010/main" val="2762573426"/>
              </p:ext>
            </p:extLst>
          </p:nvPr>
        </p:nvGraphicFramePr>
        <p:xfrm>
          <a:off x="677918" y="1399309"/>
          <a:ext cx="10461137" cy="4861916"/>
        </p:xfrm>
        <a:graphic>
          <a:graphicData uri="http://schemas.openxmlformats.org/drawingml/2006/table">
            <a:tbl>
              <a:tblPr firstRow="1" bandRow="1">
                <a:tableStyleId>{5C22544A-7EE6-4342-B048-85BDC9FD1C3A}</a:tableStyleId>
              </a:tblPr>
              <a:tblGrid>
                <a:gridCol w="2092227">
                  <a:extLst>
                    <a:ext uri="{9D8B030D-6E8A-4147-A177-3AD203B41FA5}">
                      <a16:colId xmlns:a16="http://schemas.microsoft.com/office/drawing/2014/main" val="2323267231"/>
                    </a:ext>
                  </a:extLst>
                </a:gridCol>
                <a:gridCol w="8368910">
                  <a:extLst>
                    <a:ext uri="{9D8B030D-6E8A-4147-A177-3AD203B41FA5}">
                      <a16:colId xmlns:a16="http://schemas.microsoft.com/office/drawing/2014/main" val="3205612208"/>
                    </a:ext>
                  </a:extLst>
                </a:gridCol>
              </a:tblGrid>
              <a:tr h="800585">
                <a:tc gridSpan="2">
                  <a:txBody>
                    <a:bodyPr/>
                    <a:lstStyle/>
                    <a:p>
                      <a:r>
                        <a:rPr lang="en-US" sz="1800" dirty="0">
                          <a:solidFill>
                            <a:srgbClr val="00B0F0"/>
                          </a:solidFill>
                          <a:latin typeface="Helvetica" pitchFamily="2" charset="0"/>
                        </a:rPr>
                        <a:t>He </a:t>
                      </a:r>
                      <a:r>
                        <a:rPr lang="en-US" sz="1800" u="sng" dirty="0">
                          <a:solidFill>
                            <a:srgbClr val="00B0F0"/>
                          </a:solidFill>
                          <a:latin typeface="Helvetica" pitchFamily="2" charset="0"/>
                        </a:rPr>
                        <a:t>turned off </a:t>
                      </a:r>
                      <a:r>
                        <a:rPr lang="en-US" sz="1800" dirty="0">
                          <a:solidFill>
                            <a:srgbClr val="00B0F0"/>
                          </a:solidFill>
                          <a:latin typeface="Helvetica" pitchFamily="2" charset="0"/>
                        </a:rPr>
                        <a:t>the light / He </a:t>
                      </a:r>
                      <a:r>
                        <a:rPr lang="en-US" sz="1800" u="sng" dirty="0">
                          <a:solidFill>
                            <a:srgbClr val="00B0F0"/>
                          </a:solidFill>
                          <a:latin typeface="Helvetica" pitchFamily="2" charset="0"/>
                        </a:rPr>
                        <a:t>turned</a:t>
                      </a:r>
                      <a:r>
                        <a:rPr lang="en-US" sz="1800" dirty="0">
                          <a:solidFill>
                            <a:srgbClr val="00B0F0"/>
                          </a:solidFill>
                          <a:latin typeface="Helvetica" pitchFamily="2" charset="0"/>
                        </a:rPr>
                        <a:t> the light </a:t>
                      </a:r>
                      <a:r>
                        <a:rPr lang="en-US" sz="1800" u="sng" dirty="0">
                          <a:solidFill>
                            <a:srgbClr val="00B0F0"/>
                          </a:solidFill>
                          <a:latin typeface="Helvetica" pitchFamily="2" charset="0"/>
                        </a:rPr>
                        <a:t>off.</a:t>
                      </a:r>
                      <a:endParaRPr lang="en-AE" sz="1800" u="sng" dirty="0">
                        <a:solidFill>
                          <a:srgbClr val="00B0F0"/>
                        </a:solidFill>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hMerge="1">
                  <a:txBody>
                    <a:bodyPr/>
                    <a:lstStyle/>
                    <a:p>
                      <a:endParaRPr lang="en-AE" dirty="0"/>
                    </a:p>
                  </a:txBody>
                  <a:tcPr/>
                </a:tc>
                <a:extLst>
                  <a:ext uri="{0D108BD9-81ED-4DB2-BD59-A6C34878D82A}">
                    <a16:rowId xmlns:a16="http://schemas.microsoft.com/office/drawing/2014/main" val="4265642309"/>
                  </a:ext>
                </a:extLst>
              </a:tr>
              <a:tr h="885951">
                <a:tc>
                  <a:txBody>
                    <a:bodyPr/>
                    <a:lstStyle/>
                    <a:p>
                      <a:pPr algn="ctr"/>
                      <a:r>
                        <a:rPr lang="en-AE" sz="1800" dirty="0">
                          <a:latin typeface="Helvetica" pitchFamily="2" charset="0"/>
                        </a:rPr>
                        <a:t>Grammatical Structure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dirty="0">
                          <a:latin typeface="Helvetica" pitchFamily="2" charset="0"/>
                        </a:rPr>
                        <a:t>S</a:t>
                      </a:r>
                      <a:r>
                        <a:rPr lang="en-AE" sz="1800" dirty="0">
                          <a:latin typeface="Helvetica" pitchFamily="2" charset="0"/>
                        </a:rPr>
                        <a:t>eparable phrasal verbs </a:t>
                      </a:r>
                      <a:endParaRPr lang="en-US" sz="1800" b="0" i="0" u="none" kern="1200" dirty="0">
                        <a:solidFill>
                          <a:schemeClr val="dk1"/>
                        </a:solidFill>
                        <a:effectLst/>
                        <a:latin typeface="Helvetica" pitchFamily="2" charset="0"/>
                        <a:ea typeface="+mn-ea"/>
                        <a:cs typeface="+mn-cs"/>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42150797"/>
                  </a:ext>
                </a:extLst>
              </a:tr>
              <a:tr h="642697">
                <a:tc>
                  <a:txBody>
                    <a:bodyPr/>
                    <a:lstStyle/>
                    <a:p>
                      <a:pPr algn="ctr"/>
                      <a:r>
                        <a:rPr lang="en-AE" sz="1800" dirty="0">
                          <a:latin typeface="Helvetica" pitchFamily="2" charset="0"/>
                        </a:rPr>
                        <a:t>Usage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kern="1200" dirty="0">
                        <a:solidFill>
                          <a:schemeClr val="dk1"/>
                        </a:solidFill>
                        <a:effectLst/>
                        <a:latin typeface="Helvetica"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kern="1200" dirty="0">
                          <a:solidFill>
                            <a:schemeClr val="dk1"/>
                          </a:solidFill>
                          <a:effectLst/>
                          <a:latin typeface="Helvetica" pitchFamily="2" charset="0"/>
                          <a:ea typeface="+mn-ea"/>
                          <a:cs typeface="+mn-cs"/>
                        </a:rPr>
                        <a:t>separable phrasal verbs can be broken up by other words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kern="1200" dirty="0">
                        <a:solidFill>
                          <a:schemeClr val="dk1"/>
                        </a:solidFill>
                        <a:effectLst/>
                        <a:latin typeface="Helvetica" pitchFamily="2" charset="0"/>
                        <a:ea typeface="+mn-ea"/>
                        <a:cs typeface="+mn-cs"/>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50621342"/>
                  </a:ext>
                </a:extLst>
              </a:tr>
              <a:tr h="843458">
                <a:tc>
                  <a:txBody>
                    <a:bodyPr/>
                    <a:lstStyle/>
                    <a:p>
                      <a:pPr algn="ctr"/>
                      <a:r>
                        <a:rPr lang="en-AE" sz="1800" dirty="0">
                          <a:latin typeface="Helvetica" pitchFamily="2" charset="0"/>
                        </a:rPr>
                        <a:t>Meaning</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AE" sz="1800" dirty="0">
                          <a:latin typeface="Helvetica" pitchFamily="2" charset="0"/>
                        </a:rPr>
                        <a:t>Is the light on? No.</a:t>
                      </a:r>
                      <a:endParaRPr lang="en-AE" sz="1800" b="0" dirty="0">
                        <a:latin typeface="Helvetica" pitchFamily="2"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51686958"/>
                  </a:ext>
                </a:extLst>
              </a:tr>
              <a:tr h="1417522">
                <a:tc>
                  <a:txBody>
                    <a:bodyPr/>
                    <a:lstStyle/>
                    <a:p>
                      <a:pPr algn="ctr"/>
                      <a:r>
                        <a:rPr lang="en-AE" sz="1800" dirty="0">
                          <a:latin typeface="Helvetica" pitchFamily="2" charset="0"/>
                        </a:rPr>
                        <a:t>Other examples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r>
                        <a:rPr lang="en-US" sz="1800" b="0" i="0" kern="1200" dirty="0">
                          <a:solidFill>
                            <a:schemeClr val="dk1"/>
                          </a:solidFill>
                          <a:effectLst/>
                          <a:latin typeface="Helvetica" pitchFamily="2" charset="0"/>
                          <a:ea typeface="+mn-ea"/>
                          <a:cs typeface="+mn-cs"/>
                        </a:rPr>
                        <a:t>I can </a:t>
                      </a:r>
                      <a:r>
                        <a:rPr lang="en-US" sz="1800" b="0" i="0" u="sng" kern="1200" dirty="0">
                          <a:solidFill>
                            <a:schemeClr val="dk1"/>
                          </a:solidFill>
                          <a:effectLst/>
                          <a:latin typeface="Helvetica" pitchFamily="2" charset="0"/>
                          <a:ea typeface="+mn-ea"/>
                          <a:cs typeface="+mn-cs"/>
                        </a:rPr>
                        <a:t>put</a:t>
                      </a:r>
                      <a:r>
                        <a:rPr lang="en-US" sz="1800" b="0" i="0" u="none" kern="1200" dirty="0">
                          <a:solidFill>
                            <a:schemeClr val="dk1"/>
                          </a:solidFill>
                          <a:effectLst/>
                          <a:latin typeface="Helvetica" pitchFamily="2" charset="0"/>
                          <a:ea typeface="+mn-ea"/>
                          <a:cs typeface="+mn-cs"/>
                        </a:rPr>
                        <a:t> the picture </a:t>
                      </a:r>
                      <a:r>
                        <a:rPr lang="en-US" sz="1800" b="0" i="0" u="sng" kern="1200" dirty="0">
                          <a:solidFill>
                            <a:schemeClr val="dk1"/>
                          </a:solidFill>
                          <a:effectLst/>
                          <a:latin typeface="Helvetica" pitchFamily="2" charset="0"/>
                          <a:ea typeface="+mn-ea"/>
                          <a:cs typeface="+mn-cs"/>
                        </a:rPr>
                        <a:t>up.</a:t>
                      </a:r>
                      <a:r>
                        <a:rPr lang="en-US" sz="1800" b="0" i="0" u="none" kern="1200" dirty="0">
                          <a:solidFill>
                            <a:schemeClr val="dk1"/>
                          </a:solidFill>
                          <a:effectLst/>
                          <a:latin typeface="Helvetica" pitchFamily="2" charset="0"/>
                          <a:ea typeface="+mn-ea"/>
                          <a:cs typeface="+mn-cs"/>
                        </a:rPr>
                        <a:t> / I can </a:t>
                      </a:r>
                      <a:r>
                        <a:rPr lang="en-US" sz="1800" b="0" i="0" u="sng" kern="1200" dirty="0">
                          <a:solidFill>
                            <a:schemeClr val="dk1"/>
                          </a:solidFill>
                          <a:effectLst/>
                          <a:latin typeface="Helvetica" pitchFamily="2" charset="0"/>
                          <a:ea typeface="+mn-ea"/>
                          <a:cs typeface="+mn-cs"/>
                        </a:rPr>
                        <a:t>put up</a:t>
                      </a:r>
                      <a:r>
                        <a:rPr lang="en-US" sz="1800" b="0" i="0" u="none" kern="1200" dirty="0">
                          <a:solidFill>
                            <a:schemeClr val="dk1"/>
                          </a:solidFill>
                          <a:effectLst/>
                          <a:latin typeface="Helvetica" pitchFamily="2" charset="0"/>
                          <a:ea typeface="+mn-ea"/>
                          <a:cs typeface="+mn-cs"/>
                        </a:rPr>
                        <a:t> the picture.</a:t>
                      </a:r>
                    </a:p>
                    <a:p>
                      <a:r>
                        <a:rPr lang="en-US" sz="1800" b="0" i="0" kern="1200" dirty="0">
                          <a:solidFill>
                            <a:schemeClr val="dk1"/>
                          </a:solidFill>
                          <a:effectLst/>
                          <a:latin typeface="Helvetica" pitchFamily="2" charset="0"/>
                          <a:ea typeface="+mn-ea"/>
                          <a:cs typeface="+mn-cs"/>
                        </a:rPr>
                        <a:t>They </a:t>
                      </a:r>
                      <a:r>
                        <a:rPr lang="en-US" sz="1800" b="0" i="0" u="sng" kern="1200" dirty="0">
                          <a:solidFill>
                            <a:schemeClr val="dk1"/>
                          </a:solidFill>
                          <a:effectLst/>
                          <a:latin typeface="Helvetica" pitchFamily="2" charset="0"/>
                          <a:ea typeface="+mn-ea"/>
                          <a:cs typeface="+mn-cs"/>
                        </a:rPr>
                        <a:t>called </a:t>
                      </a:r>
                      <a:r>
                        <a:rPr lang="en-US" sz="1800" b="0" i="0" u="none" kern="1200" dirty="0">
                          <a:solidFill>
                            <a:schemeClr val="dk1"/>
                          </a:solidFill>
                          <a:effectLst/>
                          <a:latin typeface="Helvetica" pitchFamily="2" charset="0"/>
                          <a:ea typeface="+mn-ea"/>
                          <a:cs typeface="+mn-cs"/>
                        </a:rPr>
                        <a:t>their friends </a:t>
                      </a:r>
                      <a:r>
                        <a:rPr lang="en-US" sz="1800" b="0" i="0" u="sng" kern="1200" dirty="0">
                          <a:solidFill>
                            <a:schemeClr val="dk1"/>
                          </a:solidFill>
                          <a:effectLst/>
                          <a:latin typeface="Helvetica" pitchFamily="2" charset="0"/>
                          <a:ea typeface="+mn-ea"/>
                          <a:cs typeface="+mn-cs"/>
                        </a:rPr>
                        <a:t>over.</a:t>
                      </a:r>
                      <a:r>
                        <a:rPr lang="en-US" sz="1800" b="0" i="0" u="none" kern="1200" dirty="0">
                          <a:solidFill>
                            <a:schemeClr val="dk1"/>
                          </a:solidFill>
                          <a:effectLst/>
                          <a:latin typeface="Helvetica" pitchFamily="2" charset="0"/>
                          <a:ea typeface="+mn-ea"/>
                          <a:cs typeface="+mn-cs"/>
                        </a:rPr>
                        <a:t> / They</a:t>
                      </a:r>
                      <a:r>
                        <a:rPr lang="en-US" sz="1800" b="0" i="0" u="sng" kern="1200" dirty="0">
                          <a:solidFill>
                            <a:schemeClr val="dk1"/>
                          </a:solidFill>
                          <a:effectLst/>
                          <a:latin typeface="Helvetica" pitchFamily="2" charset="0"/>
                          <a:ea typeface="+mn-ea"/>
                          <a:cs typeface="+mn-cs"/>
                        </a:rPr>
                        <a:t> called over </a:t>
                      </a:r>
                      <a:r>
                        <a:rPr lang="en-US" sz="1800" b="0" i="0" u="none" kern="1200" dirty="0">
                          <a:solidFill>
                            <a:schemeClr val="dk1"/>
                          </a:solidFill>
                          <a:effectLst/>
                          <a:latin typeface="Helvetica" pitchFamily="2" charset="0"/>
                          <a:ea typeface="+mn-ea"/>
                          <a:cs typeface="+mn-cs"/>
                        </a:rPr>
                        <a:t>their friends</a:t>
                      </a:r>
                      <a:r>
                        <a:rPr lang="en-US" sz="1800" b="1" i="0" kern="1200" dirty="0">
                          <a:solidFill>
                            <a:schemeClr val="dk1"/>
                          </a:solidFill>
                          <a:effectLst/>
                          <a:latin typeface="Helvetica" pitchFamily="2" charset="0"/>
                          <a:ea typeface="+mn-ea"/>
                          <a:cs typeface="+mn-cs"/>
                        </a:rPr>
                        <a:t>. </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39842228"/>
                  </a:ext>
                </a:extLst>
              </a:tr>
            </a:tbl>
          </a:graphicData>
        </a:graphic>
      </p:graphicFrame>
    </p:spTree>
    <p:extLst>
      <p:ext uri="{BB962C8B-B14F-4D97-AF65-F5344CB8AC3E}">
        <p14:creationId xmlns:p14="http://schemas.microsoft.com/office/powerpoint/2010/main" val="1172714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48DD2B8-3521-9B41-BE1A-1727FB2E03DB}"/>
              </a:ext>
            </a:extLst>
          </p:cNvPr>
          <p:cNvSpPr txBox="1"/>
          <p:nvPr/>
        </p:nvSpPr>
        <p:spPr>
          <a:xfrm>
            <a:off x="6330167" y="3811269"/>
            <a:ext cx="5861833" cy="2154436"/>
          </a:xfrm>
          <a:prstGeom prst="rect">
            <a:avLst/>
          </a:prstGeom>
          <a:noFill/>
        </p:spPr>
        <p:txBody>
          <a:bodyPr wrap="square" rtlCol="0">
            <a:spAutoFit/>
          </a:bodyPr>
          <a:lstStyle/>
          <a:p>
            <a:pPr defTabSz="914217">
              <a:defRPr/>
            </a:pPr>
            <a:r>
              <a:rPr lang="en-GB" sz="4000" b="1" kern="0" dirty="0">
                <a:latin typeface="Helvetica" panose="020B0604020202020204" pitchFamily="34" charset="0"/>
                <a:cs typeface="Helvetica" panose="020B0604020202020204" pitchFamily="34" charset="0"/>
                <a:sym typeface="Arial"/>
              </a:rPr>
              <a:t>Part 3: Mini - research Task</a:t>
            </a:r>
          </a:p>
          <a:p>
            <a:pPr defTabSz="914217">
              <a:defRPr/>
            </a:pPr>
            <a:endParaRPr lang="en-GB" sz="1400" b="1" kern="0" dirty="0">
              <a:latin typeface="Arial"/>
              <a:cs typeface="Arial"/>
              <a:sym typeface="Arial"/>
            </a:endParaRPr>
          </a:p>
          <a:p>
            <a:pPr defTabSz="914217">
              <a:defRPr/>
            </a:pPr>
            <a:endParaRPr lang="en-GB" sz="4000" b="1" kern="0" dirty="0">
              <a:latin typeface="Arial"/>
              <a:cs typeface="Arial"/>
              <a:sym typeface="Arial"/>
            </a:endParaRPr>
          </a:p>
        </p:txBody>
      </p:sp>
    </p:spTree>
    <p:extLst>
      <p:ext uri="{BB962C8B-B14F-4D97-AF65-F5344CB8AC3E}">
        <p14:creationId xmlns:p14="http://schemas.microsoft.com/office/powerpoint/2010/main" val="1220323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55"/>
        <p:cNvGrpSpPr/>
        <p:nvPr/>
      </p:nvGrpSpPr>
      <p:grpSpPr>
        <a:xfrm>
          <a:off x="0" y="0"/>
          <a:ext cx="0" cy="0"/>
          <a:chOff x="0" y="0"/>
          <a:chExt cx="0" cy="0"/>
        </a:xfrm>
      </p:grpSpPr>
      <p:sp>
        <p:nvSpPr>
          <p:cNvPr id="8256" name="Google Shape;8256;p10"/>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31</a:t>
            </a:fld>
            <a:endParaRPr/>
          </a:p>
        </p:txBody>
      </p:sp>
      <p:sp>
        <p:nvSpPr>
          <p:cNvPr id="8257" name="Google Shape;8257;p10"/>
          <p:cNvSpPr/>
          <p:nvPr/>
        </p:nvSpPr>
        <p:spPr>
          <a:xfrm>
            <a:off x="2953297" y="926804"/>
            <a:ext cx="2793000" cy="800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dirty="0">
                <a:solidFill>
                  <a:schemeClr val="dk1"/>
                </a:solidFill>
                <a:latin typeface="Arial"/>
                <a:ea typeface="Arial"/>
                <a:cs typeface="Arial"/>
                <a:sym typeface="Arial"/>
              </a:rPr>
              <a:t>Research it</a:t>
            </a:r>
            <a:endParaRPr dirty="0"/>
          </a:p>
          <a:p>
            <a:pPr marL="0" marR="0" lvl="0" indent="0" algn="l" rtl="0">
              <a:spcBef>
                <a:spcPts val="0"/>
              </a:spcBef>
              <a:spcAft>
                <a:spcPts val="0"/>
              </a:spcAft>
              <a:buNone/>
            </a:pPr>
            <a:endParaRPr sz="1800" b="1" u="sng" dirty="0">
              <a:solidFill>
                <a:srgbClr val="BF9000"/>
              </a:solidFill>
              <a:latin typeface="Arial"/>
              <a:ea typeface="Arial"/>
              <a:cs typeface="Arial"/>
              <a:sym typeface="Arial"/>
            </a:endParaRPr>
          </a:p>
        </p:txBody>
      </p:sp>
      <p:sp>
        <p:nvSpPr>
          <p:cNvPr id="8258" name="Google Shape;8258;p10"/>
          <p:cNvSpPr txBox="1"/>
          <p:nvPr/>
        </p:nvSpPr>
        <p:spPr>
          <a:xfrm>
            <a:off x="1576552" y="1499016"/>
            <a:ext cx="8841600" cy="52937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lang="en-US" sz="32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endParaRPr lang="en-US" sz="32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r>
              <a:rPr lang="en-US" sz="3200" dirty="0">
                <a:solidFill>
                  <a:schemeClr val="dk1"/>
                </a:solidFill>
                <a:latin typeface="Helvetica Neue"/>
                <a:ea typeface="Helvetica Neue"/>
                <a:cs typeface="Helvetica Neue"/>
                <a:sym typeface="Helvetica Neue"/>
              </a:rPr>
              <a:t>Compare two local businesses.</a:t>
            </a:r>
            <a:endParaRPr dirty="0"/>
          </a:p>
          <a:p>
            <a:pPr marL="0" marR="0" lvl="0" indent="0" algn="l" rtl="0">
              <a:spcBef>
                <a:spcPts val="0"/>
              </a:spcBef>
              <a:spcAft>
                <a:spcPts val="0"/>
              </a:spcAft>
              <a:buNone/>
            </a:pPr>
            <a:endParaRPr sz="32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r>
              <a:rPr lang="en-US" sz="3200" dirty="0">
                <a:solidFill>
                  <a:schemeClr val="dk1"/>
                </a:solidFill>
                <a:latin typeface="Helvetica Neue"/>
                <a:ea typeface="Helvetica Neue"/>
                <a:cs typeface="Helvetica Neue"/>
                <a:sym typeface="Helvetica Neue"/>
              </a:rPr>
              <a:t>Summarize the information in your own words.</a:t>
            </a:r>
            <a:endParaRPr dirty="0"/>
          </a:p>
          <a:p>
            <a:pPr marL="0" marR="0" lvl="0" indent="0" algn="l" rtl="0">
              <a:spcBef>
                <a:spcPts val="0"/>
              </a:spcBef>
              <a:spcAft>
                <a:spcPts val="0"/>
              </a:spcAft>
              <a:buNone/>
            </a:pPr>
            <a:endParaRPr sz="32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r>
              <a:rPr lang="en-US" sz="3200" dirty="0">
                <a:solidFill>
                  <a:schemeClr val="dk1"/>
                </a:solidFill>
                <a:latin typeface="Helvetica Neue"/>
                <a:ea typeface="Helvetica Neue"/>
                <a:cs typeface="Helvetica Neue"/>
                <a:sym typeface="Helvetica Neue"/>
              </a:rPr>
              <a:t>Then talk about it with 1 or 2 classmates.</a:t>
            </a:r>
          </a:p>
          <a:p>
            <a:pPr marL="0" marR="0" lvl="0" indent="0" algn="l" rtl="0">
              <a:spcBef>
                <a:spcPts val="0"/>
              </a:spcBef>
              <a:spcAft>
                <a:spcPts val="0"/>
              </a:spcAft>
              <a:buNone/>
            </a:pPr>
            <a:endParaRPr lang="en-US" sz="32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endParaRPr lang="en-US" sz="32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endParaRPr lang="en-US" sz="32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59"/>
        <p:cNvGrpSpPr/>
        <p:nvPr/>
      </p:nvGrpSpPr>
      <p:grpSpPr>
        <a:xfrm>
          <a:off x="0" y="0"/>
          <a:ext cx="0" cy="0"/>
          <a:chOff x="0" y="0"/>
          <a:chExt cx="0" cy="0"/>
        </a:xfrm>
      </p:grpSpPr>
      <p:sp>
        <p:nvSpPr>
          <p:cNvPr id="8260" name="Google Shape;8260;p11"/>
          <p:cNvSpPr txBox="1">
            <a:spLocks noGrp="1"/>
          </p:cNvSpPr>
          <p:nvPr>
            <p:ph type="sldNum" idx="12"/>
          </p:nvPr>
        </p:nvSpPr>
        <p:spPr>
          <a:xfrm>
            <a:off x="4724400" y="6356349"/>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32</a:t>
            </a:fld>
            <a:endParaRPr/>
          </a:p>
        </p:txBody>
      </p:sp>
      <p:sp>
        <p:nvSpPr>
          <p:cNvPr id="8261" name="Google Shape;8261;p11"/>
          <p:cNvSpPr/>
          <p:nvPr/>
        </p:nvSpPr>
        <p:spPr>
          <a:xfrm>
            <a:off x="3465786" y="866137"/>
            <a:ext cx="2793000" cy="800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dirty="0">
                <a:solidFill>
                  <a:schemeClr val="dk1"/>
                </a:solidFill>
                <a:latin typeface="Helvetica" panose="020B0604020202020204" pitchFamily="34" charset="0"/>
                <a:ea typeface="Arial"/>
                <a:cs typeface="Helvetica" panose="020B0604020202020204" pitchFamily="34" charset="0"/>
                <a:sym typeface="Arial"/>
              </a:rPr>
              <a:t>Talk about it</a:t>
            </a:r>
            <a:endParaRPr dirty="0">
              <a:latin typeface="Helvetica" panose="020B0604020202020204" pitchFamily="34" charset="0"/>
              <a:cs typeface="Helvetica" panose="020B0604020202020204" pitchFamily="34" charset="0"/>
            </a:endParaRPr>
          </a:p>
          <a:p>
            <a:pPr marL="0" marR="0" lvl="0" indent="0" algn="l" rtl="0">
              <a:spcBef>
                <a:spcPts val="0"/>
              </a:spcBef>
              <a:spcAft>
                <a:spcPts val="0"/>
              </a:spcAft>
              <a:buNone/>
            </a:pPr>
            <a:endParaRPr sz="1800" b="1" u="sng" dirty="0">
              <a:solidFill>
                <a:srgbClr val="BF9000"/>
              </a:solidFill>
              <a:latin typeface="Arial"/>
              <a:ea typeface="Arial"/>
              <a:cs typeface="Arial"/>
              <a:sym typeface="Arial"/>
            </a:endParaRPr>
          </a:p>
        </p:txBody>
      </p:sp>
      <p:pic>
        <p:nvPicPr>
          <p:cNvPr id="8262" name="Google Shape;8262;p11" descr="Meeting outline"/>
          <p:cNvPicPr preferRelativeResize="0"/>
          <p:nvPr/>
        </p:nvPicPr>
        <p:blipFill rotWithShape="1">
          <a:blip r:embed="rId4">
            <a:alphaModFix/>
          </a:blip>
          <a:srcRect/>
          <a:stretch/>
        </p:blipFill>
        <p:spPr>
          <a:xfrm>
            <a:off x="5966446" y="19224"/>
            <a:ext cx="1693826" cy="1693826"/>
          </a:xfrm>
          <a:prstGeom prst="rect">
            <a:avLst/>
          </a:prstGeom>
          <a:noFill/>
          <a:ln>
            <a:noFill/>
          </a:ln>
        </p:spPr>
      </p:pic>
      <p:graphicFrame>
        <p:nvGraphicFramePr>
          <p:cNvPr id="8263" name="Google Shape;8263;p11"/>
          <p:cNvGraphicFramePr/>
          <p:nvPr>
            <p:extLst>
              <p:ext uri="{D42A27DB-BD31-4B8C-83A1-F6EECF244321}">
                <p14:modId xmlns:p14="http://schemas.microsoft.com/office/powerpoint/2010/main" val="729638358"/>
              </p:ext>
            </p:extLst>
          </p:nvPr>
        </p:nvGraphicFramePr>
        <p:xfrm>
          <a:off x="787474" y="1666356"/>
          <a:ext cx="10357950" cy="4718925"/>
        </p:xfrm>
        <a:graphic>
          <a:graphicData uri="http://schemas.openxmlformats.org/drawingml/2006/table">
            <a:tbl>
              <a:tblPr firstRow="1" bandRow="1">
                <a:noFill/>
                <a:tableStyleId>{4C67932A-4297-4881-B8EF-C781C6EFAA75}</a:tableStyleId>
              </a:tblPr>
              <a:tblGrid>
                <a:gridCol w="3452650">
                  <a:extLst>
                    <a:ext uri="{9D8B030D-6E8A-4147-A177-3AD203B41FA5}">
                      <a16:colId xmlns:a16="http://schemas.microsoft.com/office/drawing/2014/main" val="20000"/>
                    </a:ext>
                  </a:extLst>
                </a:gridCol>
                <a:gridCol w="3452650">
                  <a:extLst>
                    <a:ext uri="{9D8B030D-6E8A-4147-A177-3AD203B41FA5}">
                      <a16:colId xmlns:a16="http://schemas.microsoft.com/office/drawing/2014/main" val="20001"/>
                    </a:ext>
                  </a:extLst>
                </a:gridCol>
                <a:gridCol w="3452650">
                  <a:extLst>
                    <a:ext uri="{9D8B030D-6E8A-4147-A177-3AD203B41FA5}">
                      <a16:colId xmlns:a16="http://schemas.microsoft.com/office/drawing/2014/main" val="20002"/>
                    </a:ext>
                  </a:extLst>
                </a:gridCol>
              </a:tblGrid>
              <a:tr h="713375">
                <a:tc gridSpan="3">
                  <a:txBody>
                    <a:bodyPr/>
                    <a:lstStyle/>
                    <a:p>
                      <a:pPr marL="0" marR="0" lvl="0" indent="0" algn="ctr" rtl="0">
                        <a:lnSpc>
                          <a:spcPct val="100000"/>
                        </a:lnSpc>
                        <a:spcBef>
                          <a:spcPts val="0"/>
                        </a:spcBef>
                        <a:spcAft>
                          <a:spcPts val="0"/>
                        </a:spcAft>
                        <a:buClr>
                          <a:schemeClr val="dk1"/>
                        </a:buClr>
                        <a:buSzPts val="2400"/>
                        <a:buFont typeface="Calibri"/>
                        <a:buNone/>
                        <a:defRPr sz="1400" u="none" strike="noStrike" cap="none"/>
                      </a:pPr>
                      <a:r>
                        <a:rPr lang="en-US" sz="1800" b="1" dirty="0">
                          <a:solidFill>
                            <a:schemeClr val="dk1"/>
                          </a:solidFill>
                          <a:latin typeface="Helvetica" pitchFamily="2" charset="0"/>
                        </a:rPr>
                        <a:t>Talk about </a:t>
                      </a:r>
                      <a:r>
                        <a:rPr lang="en-US" sz="1800" dirty="0">
                          <a:solidFill>
                            <a:schemeClr val="dk1"/>
                          </a:solidFill>
                          <a:latin typeface="Helvetica" pitchFamily="2" charset="0"/>
                        </a:rPr>
                        <a:t>local businesses</a:t>
                      </a:r>
                      <a:r>
                        <a:rPr lang="en-US" sz="1800" b="1" dirty="0">
                          <a:solidFill>
                            <a:schemeClr val="dk1"/>
                          </a:solidFill>
                          <a:latin typeface="Helvetica" pitchFamily="2" charset="0"/>
                        </a:rPr>
                        <a:t>. </a:t>
                      </a:r>
                      <a:endParaRPr sz="1800" dirty="0">
                        <a:latin typeface="Helvetica" pitchFamily="2" charset="0"/>
                      </a:endParaRPr>
                    </a:p>
                    <a:p>
                      <a:pPr marL="0" marR="0" lvl="0" indent="0" algn="ctr" rtl="0">
                        <a:lnSpc>
                          <a:spcPct val="100000"/>
                        </a:lnSpc>
                        <a:spcBef>
                          <a:spcPts val="0"/>
                        </a:spcBef>
                        <a:spcAft>
                          <a:spcPts val="0"/>
                        </a:spcAft>
                        <a:buClr>
                          <a:schemeClr val="dk1"/>
                        </a:buClr>
                        <a:buSzPts val="2000"/>
                        <a:buFont typeface="Calibri"/>
                        <a:buNone/>
                        <a:defRPr sz="1400" u="none" strike="noStrike" cap="none"/>
                      </a:pPr>
                      <a:r>
                        <a:rPr lang="en-US" sz="1800" b="0" dirty="0">
                          <a:solidFill>
                            <a:schemeClr val="dk1"/>
                          </a:solidFill>
                          <a:latin typeface="Helvetica" pitchFamily="2" charset="0"/>
                        </a:rPr>
                        <a:t>Ask these questions to two of your classmates or family members. Record their answers.</a:t>
                      </a:r>
                      <a:endParaRPr sz="1800" b="0" dirty="0">
                        <a:solidFill>
                          <a:schemeClr val="dk1"/>
                        </a:solidFill>
                        <a:latin typeface="Helvetica" pitchFamily="2" charset="0"/>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lt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13300">
                <a:tc>
                  <a:txBody>
                    <a:bodyPr/>
                    <a:lstStyle/>
                    <a:p>
                      <a:pPr marL="0" marR="0" lvl="0" indent="0" algn="l" rtl="0">
                        <a:lnSpc>
                          <a:spcPct val="100000"/>
                        </a:lnSpc>
                        <a:spcBef>
                          <a:spcPts val="0"/>
                        </a:spcBef>
                        <a:spcAft>
                          <a:spcPts val="0"/>
                        </a:spcAft>
                        <a:buNone/>
                        <a:defRPr sz="1400" u="none" strike="noStrike" cap="none"/>
                      </a:pPr>
                      <a:endParaRPr sz="1800" dirty="0">
                        <a:solidFill>
                          <a:schemeClr val="dk1"/>
                        </a:solidFill>
                        <a:latin typeface="Helvetica" pitchFamily="2" charset="0"/>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None/>
                        <a:defRPr sz="1400" u="none" strike="noStrike" cap="none"/>
                      </a:pPr>
                      <a:r>
                        <a:rPr lang="en-US" sz="1800" b="1">
                          <a:solidFill>
                            <a:schemeClr val="dk1"/>
                          </a:solidFill>
                        </a:rPr>
                        <a:t>Person 1</a:t>
                      </a:r>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None/>
                        <a:defRPr sz="1400" u="none" strike="noStrike" cap="none"/>
                      </a:pPr>
                      <a:r>
                        <a:rPr lang="en-US" sz="1800" b="1">
                          <a:solidFill>
                            <a:schemeClr val="dk1"/>
                          </a:solidFill>
                        </a:rPr>
                        <a:t>Person 2</a:t>
                      </a:r>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extLst>
                  <a:ext uri="{0D108BD9-81ED-4DB2-BD59-A6C34878D82A}">
                    <a16:rowId xmlns:a16="http://schemas.microsoft.com/office/drawing/2014/main" val="10001"/>
                  </a:ext>
                </a:extLst>
              </a:tr>
              <a:tr h="1019125">
                <a:tc>
                  <a:txBody>
                    <a:bodyPr/>
                    <a:lstStyle/>
                    <a:p>
                      <a:pPr marL="0" marR="0" lvl="0" indent="0" algn="l" rtl="0">
                        <a:lnSpc>
                          <a:spcPct val="100000"/>
                        </a:lnSpc>
                        <a:spcBef>
                          <a:spcPts val="0"/>
                        </a:spcBef>
                        <a:spcAft>
                          <a:spcPts val="0"/>
                        </a:spcAft>
                        <a:buNone/>
                        <a:defRPr sz="1400" u="none" strike="noStrike" cap="none"/>
                      </a:pPr>
                      <a:r>
                        <a:rPr lang="en-US" sz="1800" dirty="0">
                          <a:solidFill>
                            <a:schemeClr val="dk1"/>
                          </a:solidFill>
                          <a:latin typeface="Helvetica" pitchFamily="2" charset="0"/>
                        </a:rPr>
                        <a:t>Wh</a:t>
                      </a:r>
                      <a:r>
                        <a:rPr lang="en-US" sz="1800" dirty="0">
                          <a:latin typeface="Helvetica" pitchFamily="2" charset="0"/>
                        </a:rPr>
                        <a:t>ich local business do you like using most </a:t>
                      </a:r>
                      <a:r>
                        <a:rPr lang="en-US" sz="1800" dirty="0">
                          <a:solidFill>
                            <a:schemeClr val="dk1"/>
                          </a:solidFill>
                          <a:latin typeface="Helvetica" pitchFamily="2" charset="0"/>
                        </a:rPr>
                        <a:t>? What type is it? A shop? A cinema</a:t>
                      </a:r>
                      <a:r>
                        <a:rPr lang="en-US" sz="1800" dirty="0">
                          <a:latin typeface="Helvetica" pitchFamily="2" charset="0"/>
                        </a:rPr>
                        <a:t>? A theme park? </a:t>
                      </a:r>
                      <a:endParaRPr sz="1800" dirty="0">
                        <a:latin typeface="Helvetica" pitchFamily="2" charset="0"/>
                      </a:endParaRPr>
                    </a:p>
                  </a:txBody>
                  <a:tcPr marL="91450" marR="91450" marT="45725" marB="457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None/>
                        <a:defRPr sz="1400" u="none" strike="noStrike" cap="none"/>
                      </a:pPr>
                      <a:endParaRPr sz="1800">
                        <a:solidFill>
                          <a:schemeClr val="dk1"/>
                        </a:solidFill>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tc>
                  <a:txBody>
                    <a:bodyPr/>
                    <a:lstStyle/>
                    <a:p>
                      <a:pPr marL="0" marR="0" lvl="0" indent="0" algn="l" rtl="0">
                        <a:lnSpc>
                          <a:spcPct val="100000"/>
                        </a:lnSpc>
                        <a:spcBef>
                          <a:spcPts val="0"/>
                        </a:spcBef>
                        <a:spcAft>
                          <a:spcPts val="0"/>
                        </a:spcAft>
                        <a:buNone/>
                        <a:defRPr sz="1400" u="none" strike="noStrike" cap="none"/>
                      </a:pPr>
                      <a:endParaRPr sz="1800">
                        <a:solidFill>
                          <a:schemeClr val="dk1"/>
                        </a:solidFill>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extLst>
                  <a:ext uri="{0D108BD9-81ED-4DB2-BD59-A6C34878D82A}">
                    <a16:rowId xmlns:a16="http://schemas.microsoft.com/office/drawing/2014/main" val="10002"/>
                  </a:ext>
                </a:extLst>
              </a:tr>
              <a:tr h="713375">
                <a:tc>
                  <a:txBody>
                    <a:bodyPr/>
                    <a:lstStyle/>
                    <a:p>
                      <a:pPr marL="0" marR="0" lvl="0" indent="0" algn="l" rtl="0">
                        <a:lnSpc>
                          <a:spcPct val="100000"/>
                        </a:lnSpc>
                        <a:spcBef>
                          <a:spcPts val="0"/>
                        </a:spcBef>
                        <a:spcAft>
                          <a:spcPts val="0"/>
                        </a:spcAft>
                        <a:buNone/>
                        <a:defRPr sz="1400" u="none" strike="noStrike" cap="none"/>
                      </a:pPr>
                      <a:r>
                        <a:rPr lang="en-US" sz="1800" dirty="0">
                          <a:solidFill>
                            <a:schemeClr val="dk1"/>
                          </a:solidFill>
                          <a:latin typeface="Helvetica" pitchFamily="2" charset="0"/>
                        </a:rPr>
                        <a:t>What </a:t>
                      </a:r>
                      <a:r>
                        <a:rPr lang="en-US" sz="1800" dirty="0">
                          <a:latin typeface="Helvetica" pitchFamily="2" charset="0"/>
                        </a:rPr>
                        <a:t>is a good business idea for local entertainment? </a:t>
                      </a:r>
                      <a:r>
                        <a:rPr lang="en-US" sz="1800" dirty="0">
                          <a:solidFill>
                            <a:schemeClr val="dk1"/>
                          </a:solidFill>
                          <a:latin typeface="Helvetica" pitchFamily="2" charset="0"/>
                        </a:rPr>
                        <a:t>What </a:t>
                      </a:r>
                      <a:r>
                        <a:rPr lang="en-US" sz="1800" dirty="0">
                          <a:latin typeface="Helvetica" pitchFamily="2" charset="0"/>
                        </a:rPr>
                        <a:t>should the venue have in it</a:t>
                      </a:r>
                      <a:r>
                        <a:rPr lang="en-US" sz="1800" dirty="0">
                          <a:solidFill>
                            <a:schemeClr val="dk1"/>
                          </a:solidFill>
                          <a:latin typeface="Helvetica" pitchFamily="2" charset="0"/>
                        </a:rPr>
                        <a:t>?</a:t>
                      </a:r>
                      <a:endParaRPr sz="1800" dirty="0">
                        <a:latin typeface="Helvetica" pitchFamily="2" charset="0"/>
                      </a:endParaRPr>
                    </a:p>
                  </a:txBody>
                  <a:tcPr marL="91450" marR="91450" marT="45725" marB="457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None/>
                        <a:defRPr sz="1400" u="none" strike="noStrike" cap="none"/>
                      </a:pPr>
                      <a:endParaRPr sz="1800" dirty="0">
                        <a:solidFill>
                          <a:schemeClr val="dk1"/>
                        </a:solidFill>
                      </a:endParaRPr>
                    </a:p>
                    <a:p>
                      <a:pPr marL="0" marR="0" lvl="0" indent="0" algn="l" rtl="0">
                        <a:lnSpc>
                          <a:spcPct val="100000"/>
                        </a:lnSpc>
                        <a:spcBef>
                          <a:spcPts val="0"/>
                        </a:spcBef>
                        <a:spcAft>
                          <a:spcPts val="0"/>
                        </a:spcAft>
                        <a:buNone/>
                        <a:defRPr sz="1400" u="none" strike="noStrike" cap="none"/>
                      </a:pPr>
                      <a:endParaRPr sz="1800" dirty="0">
                        <a:solidFill>
                          <a:schemeClr val="dk1"/>
                        </a:solidFill>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tc>
                  <a:txBody>
                    <a:bodyPr/>
                    <a:lstStyle/>
                    <a:p>
                      <a:pPr marL="0" marR="0" lvl="0" indent="0" algn="l" rtl="0">
                        <a:lnSpc>
                          <a:spcPct val="100000"/>
                        </a:lnSpc>
                        <a:spcBef>
                          <a:spcPts val="0"/>
                        </a:spcBef>
                        <a:spcAft>
                          <a:spcPts val="0"/>
                        </a:spcAft>
                        <a:buNone/>
                        <a:defRPr sz="1400" u="none" strike="noStrike" cap="none"/>
                      </a:pPr>
                      <a:endParaRPr sz="1800">
                        <a:solidFill>
                          <a:schemeClr val="dk1"/>
                        </a:solidFill>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extLst>
                  <a:ext uri="{0D108BD9-81ED-4DB2-BD59-A6C34878D82A}">
                    <a16:rowId xmlns:a16="http://schemas.microsoft.com/office/drawing/2014/main" val="10003"/>
                  </a:ext>
                </a:extLst>
              </a:tr>
              <a:tr h="252925">
                <a:tc>
                  <a:txBody>
                    <a:bodyPr/>
                    <a:lstStyle/>
                    <a:p>
                      <a:pPr marL="0" marR="0" lvl="0" indent="0" algn="l" rtl="0">
                        <a:lnSpc>
                          <a:spcPct val="100000"/>
                        </a:lnSpc>
                        <a:spcBef>
                          <a:spcPts val="0"/>
                        </a:spcBef>
                        <a:spcAft>
                          <a:spcPts val="0"/>
                        </a:spcAft>
                        <a:buNone/>
                        <a:defRPr sz="1400" u="none" strike="noStrike" cap="none"/>
                      </a:pPr>
                      <a:r>
                        <a:rPr lang="en-US" sz="1800" dirty="0">
                          <a:solidFill>
                            <a:schemeClr val="dk1"/>
                          </a:solidFill>
                          <a:latin typeface="Helvetica" pitchFamily="2" charset="0"/>
                        </a:rPr>
                        <a:t>W</a:t>
                      </a:r>
                      <a:r>
                        <a:rPr lang="en-US" sz="1800" dirty="0">
                          <a:latin typeface="Helvetica" pitchFamily="2" charset="0"/>
                        </a:rPr>
                        <a:t>hich business idea would you like to work on</a:t>
                      </a:r>
                      <a:r>
                        <a:rPr lang="en-US" sz="1800" dirty="0">
                          <a:solidFill>
                            <a:schemeClr val="dk1"/>
                          </a:solidFill>
                          <a:latin typeface="Helvetica" pitchFamily="2" charset="0"/>
                        </a:rPr>
                        <a:t>? Why? </a:t>
                      </a:r>
                      <a:endParaRPr sz="1800" dirty="0">
                        <a:latin typeface="Helvetica" pitchFamily="2" charset="0"/>
                      </a:endParaRPr>
                    </a:p>
                  </a:txBody>
                  <a:tcPr marL="91450" marR="91450" marT="45725" marB="457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None/>
                        <a:defRPr sz="1400" u="none" strike="noStrike" cap="none"/>
                      </a:pPr>
                      <a:endParaRPr sz="1800">
                        <a:solidFill>
                          <a:schemeClr val="dk1"/>
                        </a:solidFill>
                      </a:endParaRPr>
                    </a:p>
                    <a:p>
                      <a:pPr marL="0" marR="0" lvl="0" indent="0" algn="l" rtl="0">
                        <a:lnSpc>
                          <a:spcPct val="100000"/>
                        </a:lnSpc>
                        <a:spcBef>
                          <a:spcPts val="0"/>
                        </a:spcBef>
                        <a:spcAft>
                          <a:spcPts val="0"/>
                        </a:spcAft>
                        <a:buNone/>
                        <a:defRPr sz="1400" u="none" strike="noStrike" cap="none"/>
                      </a:pPr>
                      <a:endParaRPr sz="1800">
                        <a:solidFill>
                          <a:schemeClr val="dk1"/>
                        </a:solidFill>
                      </a:endParaRPr>
                    </a:p>
                    <a:p>
                      <a:pPr marL="0" marR="0" lvl="0" indent="0" algn="l" rtl="0">
                        <a:lnSpc>
                          <a:spcPct val="100000"/>
                        </a:lnSpc>
                        <a:spcBef>
                          <a:spcPts val="0"/>
                        </a:spcBef>
                        <a:spcAft>
                          <a:spcPts val="0"/>
                        </a:spcAft>
                        <a:buNone/>
                        <a:defRPr sz="1400" u="none" strike="noStrike" cap="none"/>
                      </a:pPr>
                      <a:endParaRPr sz="1800">
                        <a:solidFill>
                          <a:schemeClr val="dk1"/>
                        </a:solidFill>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tc>
                  <a:txBody>
                    <a:bodyPr/>
                    <a:lstStyle/>
                    <a:p>
                      <a:pPr marL="0" marR="0" lvl="0" indent="0" algn="l" rtl="0">
                        <a:lnSpc>
                          <a:spcPct val="100000"/>
                        </a:lnSpc>
                        <a:spcBef>
                          <a:spcPts val="0"/>
                        </a:spcBef>
                        <a:spcAft>
                          <a:spcPts val="0"/>
                        </a:spcAft>
                        <a:buNone/>
                        <a:defRPr sz="1400" u="none" strike="noStrike" cap="none"/>
                      </a:pPr>
                      <a:endParaRPr sz="1800" dirty="0">
                        <a:solidFill>
                          <a:schemeClr val="dk1"/>
                        </a:solidFill>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extLst>
                  <a:ext uri="{0D108BD9-81ED-4DB2-BD59-A6C34878D82A}">
                    <a16:rowId xmlns:a16="http://schemas.microsoft.com/office/drawing/2014/main" val="10004"/>
                  </a:ext>
                </a:extLst>
              </a:tr>
              <a:tr h="574700">
                <a:tc>
                  <a:txBody>
                    <a:bodyPr/>
                    <a:lstStyle/>
                    <a:p>
                      <a:pPr marL="0" marR="0" lvl="0" indent="0" algn="l" rtl="0">
                        <a:lnSpc>
                          <a:spcPct val="100000"/>
                        </a:lnSpc>
                        <a:spcBef>
                          <a:spcPts val="0"/>
                        </a:spcBef>
                        <a:spcAft>
                          <a:spcPts val="0"/>
                        </a:spcAft>
                        <a:buNone/>
                        <a:defRPr sz="1400" u="none" strike="noStrike" cap="none"/>
                      </a:pPr>
                      <a:r>
                        <a:rPr lang="en-GB" sz="1800" dirty="0">
                          <a:latin typeface="Helvetica" pitchFamily="2" charset="0"/>
                        </a:rPr>
                        <a:t>Ask your own question.</a:t>
                      </a:r>
                      <a:endParaRPr sz="1800" dirty="0">
                        <a:latin typeface="Helvetica" pitchFamily="2" charset="0"/>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None/>
                        <a:defRPr sz="1400" u="none" strike="noStrike" cap="none"/>
                      </a:pPr>
                      <a:endParaRPr sz="1800">
                        <a:solidFill>
                          <a:schemeClr val="dk1"/>
                        </a:solidFill>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tc>
                  <a:txBody>
                    <a:bodyPr/>
                    <a:lstStyle/>
                    <a:p>
                      <a:pPr marL="0" marR="0" lvl="0" indent="0" algn="l" rtl="0">
                        <a:lnSpc>
                          <a:spcPct val="100000"/>
                        </a:lnSpc>
                        <a:spcBef>
                          <a:spcPts val="0"/>
                        </a:spcBef>
                        <a:spcAft>
                          <a:spcPts val="0"/>
                        </a:spcAft>
                        <a:buNone/>
                        <a:defRPr sz="1400" u="none" strike="noStrike" cap="none"/>
                      </a:pPr>
                      <a:endParaRPr sz="1800" dirty="0">
                        <a:solidFill>
                          <a:schemeClr val="dk1"/>
                        </a:solidFill>
                      </a:endParaRPr>
                    </a:p>
                  </a:txBody>
                  <a:tcPr marL="91450" marR="91450" marT="45725" marB="457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2CC"/>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2F05BF-FB47-CB44-9638-5A98AEFD7664}"/>
              </a:ext>
            </a:extLst>
          </p:cNvPr>
          <p:cNvSpPr txBox="1"/>
          <p:nvPr/>
        </p:nvSpPr>
        <p:spPr>
          <a:xfrm>
            <a:off x="6565298" y="3811269"/>
            <a:ext cx="5861833" cy="1538883"/>
          </a:xfrm>
          <a:prstGeom prst="rect">
            <a:avLst/>
          </a:prstGeom>
          <a:noFill/>
        </p:spPr>
        <p:txBody>
          <a:bodyPr wrap="square" rtlCol="0">
            <a:spAutoFit/>
          </a:bodyPr>
          <a:lstStyle/>
          <a:p>
            <a:pPr defTabSz="914217">
              <a:defRPr/>
            </a:pPr>
            <a:r>
              <a:rPr lang="en-GB" sz="4000" b="1" kern="0" dirty="0">
                <a:latin typeface="Helvetica" panose="020B0604020202020204" pitchFamily="34" charset="0"/>
                <a:cs typeface="Helvetica" panose="020B0604020202020204" pitchFamily="34" charset="0"/>
                <a:sym typeface="Arial"/>
              </a:rPr>
              <a:t>Part 4: Top tips</a:t>
            </a:r>
          </a:p>
          <a:p>
            <a:pPr defTabSz="914217">
              <a:defRPr/>
            </a:pPr>
            <a:endParaRPr lang="en-GB" sz="1400" b="1" kern="0" dirty="0">
              <a:latin typeface="Arial"/>
              <a:cs typeface="Arial"/>
              <a:sym typeface="Arial"/>
            </a:endParaRPr>
          </a:p>
          <a:p>
            <a:pPr defTabSz="914217">
              <a:defRPr/>
            </a:pPr>
            <a:endParaRPr lang="en-GB" sz="4000" b="1" kern="0" dirty="0">
              <a:latin typeface="Arial"/>
              <a:cs typeface="Arial"/>
              <a:sym typeface="Arial"/>
            </a:endParaRPr>
          </a:p>
        </p:txBody>
      </p:sp>
    </p:spTree>
    <p:extLst>
      <p:ext uri="{BB962C8B-B14F-4D97-AF65-F5344CB8AC3E}">
        <p14:creationId xmlns:p14="http://schemas.microsoft.com/office/powerpoint/2010/main" val="1226400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606CE2-659D-C64B-9C00-5CF1F5E9F759}"/>
              </a:ext>
            </a:extLst>
          </p:cNvPr>
          <p:cNvSpPr>
            <a:spLocks noGrp="1"/>
          </p:cNvSpPr>
          <p:nvPr>
            <p:ph type="sldNum" sz="quarter" idx="12"/>
          </p:nvPr>
        </p:nvSpPr>
        <p:spPr/>
        <p:txBody>
          <a:bodyPr/>
          <a:lstStyle/>
          <a:p>
            <a:fld id="{C5A5AB9B-F023-8B4A-BE34-5ADCF95463FD}" type="slidenum">
              <a:rPr lang="en-US" smtClean="0"/>
              <a:pPr/>
              <a:t>34</a:t>
            </a:fld>
            <a:endParaRPr lang="en-US" dirty="0"/>
          </a:p>
        </p:txBody>
      </p:sp>
      <p:sp>
        <p:nvSpPr>
          <p:cNvPr id="3" name="Rectangle 2">
            <a:extLst>
              <a:ext uri="{FF2B5EF4-FFF2-40B4-BE49-F238E27FC236}">
                <a16:creationId xmlns:a16="http://schemas.microsoft.com/office/drawing/2014/main" id="{0EC7194A-1A61-3741-BB85-8A78017EC53F}"/>
              </a:ext>
            </a:extLst>
          </p:cNvPr>
          <p:cNvSpPr/>
          <p:nvPr/>
        </p:nvSpPr>
        <p:spPr>
          <a:xfrm>
            <a:off x="639795" y="525373"/>
            <a:ext cx="10711377" cy="5047536"/>
          </a:xfrm>
          <a:prstGeom prst="rect">
            <a:avLst/>
          </a:prstGeom>
        </p:spPr>
        <p:txBody>
          <a:bodyPr wrap="square">
            <a:spAutoFit/>
          </a:bodyPr>
          <a:lstStyle/>
          <a:p>
            <a:pPr defTabSz="914217">
              <a:defRPr/>
            </a:pPr>
            <a:endParaRPr lang="en-GB" sz="2800" b="1" kern="0" dirty="0">
              <a:solidFill>
                <a:schemeClr val="accent4">
                  <a:lumMod val="75000"/>
                </a:schemeClr>
              </a:solidFill>
              <a:latin typeface="Helvetica" pitchFamily="2" charset="0"/>
              <a:cs typeface="Arial"/>
              <a:sym typeface="Arial"/>
            </a:endParaRPr>
          </a:p>
          <a:p>
            <a:pPr algn="ctr" defTabSz="914217">
              <a:defRPr/>
            </a:pPr>
            <a:r>
              <a:rPr lang="en-GB" sz="2800" b="1" u="sng" kern="0" dirty="0">
                <a:latin typeface="Helvetica" pitchFamily="2" charset="0"/>
                <a:cs typeface="Arial"/>
                <a:sym typeface="Arial"/>
              </a:rPr>
              <a:t>Top tips</a:t>
            </a:r>
          </a:p>
          <a:p>
            <a:pPr defTabSz="914217">
              <a:defRPr/>
            </a:pPr>
            <a:endParaRPr lang="en-GB" sz="2400" b="1" kern="0" dirty="0">
              <a:latin typeface="Helvetica" pitchFamily="2" charset="0"/>
              <a:cs typeface="Arial"/>
              <a:sym typeface="Arial"/>
            </a:endParaRPr>
          </a:p>
          <a:p>
            <a:pPr defTabSz="914217">
              <a:defRPr/>
            </a:pPr>
            <a:r>
              <a:rPr lang="en-GB" sz="2400" kern="0" dirty="0">
                <a:latin typeface="Helvetica" pitchFamily="2" charset="0"/>
                <a:cs typeface="Arial"/>
                <a:sym typeface="Arial"/>
              </a:rPr>
              <a:t>The Skills Check is made up of three parts.</a:t>
            </a:r>
          </a:p>
          <a:p>
            <a:pPr defTabSz="914217">
              <a:defRPr/>
            </a:pPr>
            <a:endParaRPr lang="en-GB" sz="2400" kern="0" dirty="0">
              <a:latin typeface="Helvetica" pitchFamily="2" charset="0"/>
              <a:cs typeface="Arial"/>
              <a:sym typeface="Arial"/>
            </a:endParaRPr>
          </a:p>
          <a:p>
            <a:pPr defTabSz="914217">
              <a:defRPr/>
            </a:pPr>
            <a:r>
              <a:rPr lang="en-GB" sz="2400" u="sng" kern="0" dirty="0">
                <a:latin typeface="Helvetica" pitchFamily="2" charset="0"/>
                <a:cs typeface="Arial"/>
                <a:sym typeface="Arial"/>
              </a:rPr>
              <a:t>Part 1 – Reading passage </a:t>
            </a:r>
          </a:p>
          <a:p>
            <a:pPr defTabSz="914217">
              <a:defRPr/>
            </a:pPr>
            <a:r>
              <a:rPr lang="en-GB" sz="2400" kern="0" dirty="0">
                <a:latin typeface="Helvetica" pitchFamily="2" charset="0"/>
                <a:cs typeface="Arial"/>
                <a:sym typeface="Arial"/>
              </a:rPr>
              <a:t>- 6 multiple choice questions</a:t>
            </a:r>
          </a:p>
          <a:p>
            <a:pPr algn="just" defTabSz="914217">
              <a:defRPr/>
            </a:pPr>
            <a:r>
              <a:rPr lang="en-GB" sz="2400" b="1" kern="0" dirty="0">
                <a:latin typeface="Helvetica" pitchFamily="2" charset="0"/>
                <a:cs typeface="Arial"/>
                <a:sym typeface="Arial"/>
              </a:rPr>
              <a:t>- Question 7 </a:t>
            </a:r>
            <a:r>
              <a:rPr lang="en-GB" sz="2400" kern="0" dirty="0">
                <a:latin typeface="Helvetica" pitchFamily="2" charset="0"/>
                <a:cs typeface="Arial"/>
                <a:sym typeface="Arial"/>
              </a:rPr>
              <a:t>is  reflection question which requires a written response. Justify your answer to the inference reading question by discussing other possible relevant answers, using evidence from the text or by explaining why you chose the answer that you did.</a:t>
            </a:r>
          </a:p>
          <a:p>
            <a:pPr defTabSz="914217">
              <a:defRPr/>
            </a:pPr>
            <a:endParaRPr lang="en-GB" kern="0" dirty="0">
              <a:solidFill>
                <a:schemeClr val="accent4">
                  <a:lumMod val="75000"/>
                </a:schemeClr>
              </a:solidFill>
              <a:latin typeface="Helvetica" pitchFamily="2" charset="0"/>
              <a:cs typeface="Arial"/>
              <a:sym typeface="Arial"/>
            </a:endParaRPr>
          </a:p>
          <a:p>
            <a:pPr defTabSz="914217">
              <a:defRPr/>
            </a:pPr>
            <a:br>
              <a:rPr lang="en-GB" kern="0" dirty="0">
                <a:solidFill>
                  <a:srgbClr val="B68A35"/>
                </a:solidFill>
                <a:latin typeface="Arial"/>
                <a:cs typeface="Arial"/>
                <a:sym typeface="Arial"/>
              </a:rPr>
            </a:br>
            <a:endParaRPr lang="en-GB" sz="1400" kern="0" dirty="0">
              <a:solidFill>
                <a:srgbClr val="BCBDC0"/>
              </a:solidFill>
              <a:latin typeface="Arial"/>
              <a:cs typeface="Arial"/>
            </a:endParaRPr>
          </a:p>
        </p:txBody>
      </p:sp>
      <p:pic>
        <p:nvPicPr>
          <p:cNvPr id="5" name="Picture 4" descr="Table&#10;&#10;Description automatically generated">
            <a:extLst>
              <a:ext uri="{FF2B5EF4-FFF2-40B4-BE49-F238E27FC236}">
                <a16:creationId xmlns:a16="http://schemas.microsoft.com/office/drawing/2014/main" id="{E9455957-2C6D-404B-A164-9FE171B16DE7}"/>
              </a:ext>
            </a:extLst>
          </p:cNvPr>
          <p:cNvPicPr>
            <a:picLocks noChangeAspect="1"/>
          </p:cNvPicPr>
          <p:nvPr/>
        </p:nvPicPr>
        <p:blipFill>
          <a:blip r:embed="rId4"/>
          <a:stretch>
            <a:fillRect/>
          </a:stretch>
        </p:blipFill>
        <p:spPr>
          <a:xfrm>
            <a:off x="756746" y="4986374"/>
            <a:ext cx="9916510" cy="1660439"/>
          </a:xfrm>
          <a:prstGeom prst="rect">
            <a:avLst/>
          </a:prstGeom>
          <a:ln w="38100">
            <a:solidFill>
              <a:schemeClr val="accent1"/>
            </a:solidFill>
          </a:ln>
        </p:spPr>
      </p:pic>
    </p:spTree>
    <p:extLst>
      <p:ext uri="{BB962C8B-B14F-4D97-AF65-F5344CB8AC3E}">
        <p14:creationId xmlns:p14="http://schemas.microsoft.com/office/powerpoint/2010/main" val="3766228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606CE2-659D-C64B-9C00-5CF1F5E9F759}"/>
              </a:ext>
            </a:extLst>
          </p:cNvPr>
          <p:cNvSpPr>
            <a:spLocks noGrp="1"/>
          </p:cNvSpPr>
          <p:nvPr>
            <p:ph type="sldNum" sz="quarter" idx="12"/>
          </p:nvPr>
        </p:nvSpPr>
        <p:spPr/>
        <p:txBody>
          <a:bodyPr/>
          <a:lstStyle/>
          <a:p>
            <a:fld id="{C5A5AB9B-F023-8B4A-BE34-5ADCF95463FD}" type="slidenum">
              <a:rPr lang="en-US" smtClean="0"/>
              <a:pPr/>
              <a:t>35</a:t>
            </a:fld>
            <a:endParaRPr lang="en-US" dirty="0"/>
          </a:p>
        </p:txBody>
      </p:sp>
      <p:sp>
        <p:nvSpPr>
          <p:cNvPr id="3" name="Rectangle 2">
            <a:extLst>
              <a:ext uri="{FF2B5EF4-FFF2-40B4-BE49-F238E27FC236}">
                <a16:creationId xmlns:a16="http://schemas.microsoft.com/office/drawing/2014/main" id="{0EC7194A-1A61-3741-BB85-8A78017EC53F}"/>
              </a:ext>
            </a:extLst>
          </p:cNvPr>
          <p:cNvSpPr/>
          <p:nvPr/>
        </p:nvSpPr>
        <p:spPr>
          <a:xfrm>
            <a:off x="639795" y="1380752"/>
            <a:ext cx="10912409" cy="4339650"/>
          </a:xfrm>
          <a:prstGeom prst="rect">
            <a:avLst/>
          </a:prstGeom>
        </p:spPr>
        <p:txBody>
          <a:bodyPr wrap="square">
            <a:spAutoFit/>
          </a:bodyPr>
          <a:lstStyle/>
          <a:p>
            <a:pPr algn="ctr" defTabSz="914217">
              <a:defRPr/>
            </a:pPr>
            <a:r>
              <a:rPr lang="en-GB" sz="2800" b="1" kern="0" dirty="0">
                <a:latin typeface="Helvetica" pitchFamily="2" charset="0"/>
                <a:cs typeface="Arial"/>
                <a:sym typeface="Arial"/>
              </a:rPr>
              <a:t>Top tips</a:t>
            </a:r>
          </a:p>
          <a:p>
            <a:pPr defTabSz="914217">
              <a:defRPr/>
            </a:pPr>
            <a:r>
              <a:rPr lang="en-GB" sz="2400" u="sng" kern="0" dirty="0">
                <a:latin typeface="Helvetica" pitchFamily="2" charset="0"/>
                <a:cs typeface="Arial"/>
                <a:sym typeface="Arial"/>
              </a:rPr>
              <a:t>Part 2 – MAZE</a:t>
            </a:r>
          </a:p>
          <a:p>
            <a:pPr defTabSz="914217">
              <a:defRPr/>
            </a:pPr>
            <a:endParaRPr lang="en-GB" sz="2400" kern="0" dirty="0">
              <a:latin typeface="Helvetica" pitchFamily="2" charset="0"/>
              <a:cs typeface="Arial"/>
              <a:sym typeface="Arial"/>
            </a:endParaRPr>
          </a:p>
          <a:p>
            <a:pPr algn="just" defTabSz="914217">
              <a:defRPr/>
            </a:pPr>
            <a:r>
              <a:rPr lang="en-GB" sz="2400" dirty="0">
                <a:latin typeface="Helvetica" pitchFamily="2" charset="0"/>
              </a:rPr>
              <a:t>This assessment type is called a MAZE because it is a textual maze. Complete a short text by selecting the correct word or words. You may need to make connections between different parts of a text </a:t>
            </a:r>
            <a:r>
              <a:rPr lang="en-US" sz="2400" dirty="0">
                <a:latin typeface="Helvetica" pitchFamily="2" charset="0"/>
              </a:rPr>
              <a:t>to be able to choose the correct answer.</a:t>
            </a:r>
            <a:endParaRPr lang="en-GB" kern="0" dirty="0">
              <a:solidFill>
                <a:srgbClr val="B68A35"/>
              </a:solidFill>
              <a:latin typeface="Arial"/>
              <a:cs typeface="Arial"/>
              <a:sym typeface="Arial"/>
            </a:endParaRPr>
          </a:p>
          <a:p>
            <a:pPr defTabSz="914217">
              <a:defRPr/>
            </a:pPr>
            <a:endParaRPr lang="en-GB" kern="0" dirty="0">
              <a:solidFill>
                <a:srgbClr val="B68A35"/>
              </a:solidFill>
              <a:latin typeface="Arial"/>
              <a:cs typeface="Arial"/>
              <a:sym typeface="Arial"/>
            </a:endParaRPr>
          </a:p>
          <a:p>
            <a:pPr defTabSz="914217">
              <a:defRPr/>
            </a:pPr>
            <a:endParaRPr lang="en-GB" kern="0" dirty="0">
              <a:solidFill>
                <a:srgbClr val="B68A35"/>
              </a:solidFill>
              <a:latin typeface="Arial"/>
              <a:cs typeface="Arial"/>
              <a:sym typeface="Arial"/>
            </a:endParaRPr>
          </a:p>
          <a:p>
            <a:pPr defTabSz="914217">
              <a:defRPr/>
            </a:pPr>
            <a:endParaRPr lang="en-GB" kern="0" dirty="0">
              <a:solidFill>
                <a:srgbClr val="B68A35"/>
              </a:solidFill>
              <a:latin typeface="Arial"/>
              <a:cs typeface="Arial"/>
              <a:sym typeface="Arial"/>
            </a:endParaRPr>
          </a:p>
          <a:p>
            <a:pPr defTabSz="914217">
              <a:defRPr/>
            </a:pPr>
            <a:endParaRPr lang="en-GB" kern="0" dirty="0">
              <a:solidFill>
                <a:srgbClr val="B68A35"/>
              </a:solidFill>
              <a:latin typeface="Arial"/>
              <a:cs typeface="Arial"/>
              <a:sym typeface="Arial"/>
            </a:endParaRPr>
          </a:p>
          <a:p>
            <a:pPr defTabSz="914217">
              <a:defRPr/>
            </a:pPr>
            <a:br>
              <a:rPr lang="en-GB" kern="0" dirty="0">
                <a:solidFill>
                  <a:srgbClr val="B68A35"/>
                </a:solidFill>
                <a:latin typeface="Arial"/>
                <a:cs typeface="Arial"/>
                <a:sym typeface="Arial"/>
              </a:rPr>
            </a:br>
            <a:endParaRPr lang="en-GB" sz="1400" kern="0" dirty="0">
              <a:solidFill>
                <a:srgbClr val="BCBDC0"/>
              </a:solidFill>
              <a:latin typeface="Arial"/>
              <a:cs typeface="Arial"/>
            </a:endParaRPr>
          </a:p>
        </p:txBody>
      </p:sp>
      <p:pic>
        <p:nvPicPr>
          <p:cNvPr id="5" name="Picture 4" descr="Text&#10;&#10;Description automatically generated">
            <a:extLst>
              <a:ext uri="{FF2B5EF4-FFF2-40B4-BE49-F238E27FC236}">
                <a16:creationId xmlns:a16="http://schemas.microsoft.com/office/drawing/2014/main" id="{1B0E631A-D8B0-7647-858B-119947F5DF12}"/>
              </a:ext>
            </a:extLst>
          </p:cNvPr>
          <p:cNvPicPr>
            <a:picLocks noChangeAspect="1"/>
          </p:cNvPicPr>
          <p:nvPr/>
        </p:nvPicPr>
        <p:blipFill>
          <a:blip r:embed="rId4"/>
          <a:stretch>
            <a:fillRect/>
          </a:stretch>
        </p:blipFill>
        <p:spPr>
          <a:xfrm>
            <a:off x="777582" y="4251149"/>
            <a:ext cx="10427598" cy="1977242"/>
          </a:xfrm>
          <a:prstGeom prst="rect">
            <a:avLst/>
          </a:prstGeom>
          <a:ln w="38100">
            <a:solidFill>
              <a:schemeClr val="accent1"/>
            </a:solidFill>
          </a:ln>
        </p:spPr>
      </p:pic>
    </p:spTree>
    <p:extLst>
      <p:ext uri="{BB962C8B-B14F-4D97-AF65-F5344CB8AC3E}">
        <p14:creationId xmlns:p14="http://schemas.microsoft.com/office/powerpoint/2010/main" val="1993909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606CE2-659D-C64B-9C00-5CF1F5E9F759}"/>
              </a:ext>
            </a:extLst>
          </p:cNvPr>
          <p:cNvSpPr>
            <a:spLocks noGrp="1"/>
          </p:cNvSpPr>
          <p:nvPr>
            <p:ph type="sldNum" sz="quarter" idx="12"/>
          </p:nvPr>
        </p:nvSpPr>
        <p:spPr/>
        <p:txBody>
          <a:bodyPr/>
          <a:lstStyle/>
          <a:p>
            <a:fld id="{C5A5AB9B-F023-8B4A-BE34-5ADCF95463FD}" type="slidenum">
              <a:rPr lang="en-US" smtClean="0"/>
              <a:pPr/>
              <a:t>36</a:t>
            </a:fld>
            <a:endParaRPr lang="en-US" dirty="0"/>
          </a:p>
        </p:txBody>
      </p:sp>
      <p:sp>
        <p:nvSpPr>
          <p:cNvPr id="3" name="Rectangle 2">
            <a:extLst>
              <a:ext uri="{FF2B5EF4-FFF2-40B4-BE49-F238E27FC236}">
                <a16:creationId xmlns:a16="http://schemas.microsoft.com/office/drawing/2014/main" id="{0EC7194A-1A61-3741-BB85-8A78017EC53F}"/>
              </a:ext>
            </a:extLst>
          </p:cNvPr>
          <p:cNvSpPr/>
          <p:nvPr/>
        </p:nvSpPr>
        <p:spPr>
          <a:xfrm>
            <a:off x="639795" y="1380752"/>
            <a:ext cx="11184343" cy="4524315"/>
          </a:xfrm>
          <a:prstGeom prst="rect">
            <a:avLst/>
          </a:prstGeom>
        </p:spPr>
        <p:txBody>
          <a:bodyPr wrap="square">
            <a:spAutoFit/>
          </a:bodyPr>
          <a:lstStyle/>
          <a:p>
            <a:pPr algn="ctr" defTabSz="914217">
              <a:defRPr/>
            </a:pPr>
            <a:r>
              <a:rPr lang="en-GB" sz="2800" b="1" kern="0" dirty="0">
                <a:latin typeface="Helvetica" pitchFamily="2" charset="0"/>
                <a:cs typeface="Arial"/>
                <a:sym typeface="Arial"/>
              </a:rPr>
              <a:t>Top tips</a:t>
            </a:r>
          </a:p>
          <a:p>
            <a:pPr defTabSz="914217">
              <a:defRPr/>
            </a:pPr>
            <a:endParaRPr lang="en-GB" sz="2400" kern="0" dirty="0">
              <a:latin typeface="Helvetica" pitchFamily="2" charset="0"/>
              <a:cs typeface="Arial"/>
              <a:sym typeface="Arial"/>
            </a:endParaRPr>
          </a:p>
          <a:p>
            <a:r>
              <a:rPr lang="en-GB" sz="2400" u="sng" kern="0" dirty="0">
                <a:latin typeface="Helvetica" pitchFamily="2" charset="0"/>
                <a:cs typeface="Arial"/>
                <a:sym typeface="Arial"/>
              </a:rPr>
              <a:t>Part 3 - </a:t>
            </a:r>
            <a:r>
              <a:rPr lang="en-GB" sz="2400" u="sng" dirty="0">
                <a:latin typeface="Helvetica" pitchFamily="2" charset="0"/>
              </a:rPr>
              <a:t>Writing </a:t>
            </a:r>
          </a:p>
          <a:p>
            <a:endParaRPr lang="en-AE" u="sng" dirty="0">
              <a:latin typeface="Helvetica" pitchFamily="2" charset="0"/>
            </a:endParaRPr>
          </a:p>
          <a:p>
            <a:pPr lvl="0" algn="just"/>
            <a:r>
              <a:rPr lang="en-GB" dirty="0">
                <a:latin typeface="Helvetica" pitchFamily="2" charset="0"/>
              </a:rPr>
              <a:t>Short writing prompt </a:t>
            </a:r>
          </a:p>
          <a:p>
            <a:pPr algn="just" defTabSz="914217">
              <a:defRPr/>
            </a:pPr>
            <a:endParaRPr lang="en-GB" kern="0" dirty="0">
              <a:latin typeface="Helvetica" pitchFamily="2" charset="0"/>
              <a:cs typeface="Arial"/>
              <a:sym typeface="Arial"/>
            </a:endParaRPr>
          </a:p>
          <a:p>
            <a:pPr algn="just" defTabSz="914217">
              <a:defRPr/>
            </a:pPr>
            <a:r>
              <a:rPr lang="en-GB" kern="0" dirty="0">
                <a:latin typeface="Helvetica" pitchFamily="2" charset="0"/>
                <a:cs typeface="Arial"/>
                <a:sym typeface="Arial"/>
              </a:rPr>
              <a:t>You will get marks for: </a:t>
            </a:r>
            <a:endParaRPr lang="en-GB" kern="0" dirty="0">
              <a:highlight>
                <a:srgbClr val="FFFF00"/>
              </a:highlight>
              <a:latin typeface="Helvetica" pitchFamily="2" charset="0"/>
              <a:cs typeface="Arial"/>
              <a:sym typeface="Arial"/>
            </a:endParaRPr>
          </a:p>
          <a:p>
            <a:pPr algn="just" defTabSz="914217">
              <a:defRPr/>
            </a:pPr>
            <a:endParaRPr lang="en-GB" kern="0" dirty="0">
              <a:latin typeface="Helvetica" pitchFamily="2" charset="0"/>
              <a:cs typeface="Arial"/>
              <a:sym typeface="Arial"/>
            </a:endParaRPr>
          </a:p>
          <a:p>
            <a:pPr marL="285750" indent="-285750" algn="just" defTabSz="914217">
              <a:buFontTx/>
              <a:buChar char="-"/>
              <a:defRPr/>
            </a:pPr>
            <a:r>
              <a:rPr lang="en-GB" kern="0" dirty="0">
                <a:latin typeface="Helvetica" pitchFamily="2" charset="0"/>
                <a:cs typeface="Arial"/>
                <a:sym typeface="Arial"/>
              </a:rPr>
              <a:t>writing something about each of the bullet points</a:t>
            </a:r>
          </a:p>
          <a:p>
            <a:pPr marL="285750" indent="-285750" algn="just" defTabSz="914217">
              <a:buFontTx/>
              <a:buChar char="-"/>
              <a:defRPr/>
            </a:pPr>
            <a:r>
              <a:rPr lang="en-GB" kern="0" dirty="0">
                <a:latin typeface="Helvetica" pitchFamily="2" charset="0"/>
                <a:cs typeface="Arial"/>
                <a:sym typeface="Arial"/>
              </a:rPr>
              <a:t>using paragraphs that are structured the way your teacher has taught you</a:t>
            </a:r>
          </a:p>
          <a:p>
            <a:pPr marL="285750" indent="-285750" algn="just" defTabSz="914217">
              <a:buFontTx/>
              <a:buChar char="-"/>
              <a:defRPr/>
            </a:pPr>
            <a:r>
              <a:rPr lang="en-GB" kern="0" dirty="0">
                <a:latin typeface="Helvetica" pitchFamily="2" charset="0"/>
                <a:cs typeface="Arial"/>
                <a:sym typeface="Arial"/>
              </a:rPr>
              <a:t>using vocabulary that is appropriate for the topic</a:t>
            </a:r>
          </a:p>
          <a:p>
            <a:pPr marL="285750" indent="-285750" algn="just" defTabSz="914217">
              <a:buFontTx/>
              <a:buChar char="-"/>
              <a:defRPr/>
            </a:pPr>
            <a:r>
              <a:rPr lang="en-GB" kern="0" dirty="0">
                <a:latin typeface="Helvetica" pitchFamily="2" charset="0"/>
                <a:cs typeface="Arial"/>
                <a:sym typeface="Arial"/>
              </a:rPr>
              <a:t>writing with simple and complex sentences</a:t>
            </a:r>
          </a:p>
          <a:p>
            <a:pPr marL="285750" indent="-285750" algn="just" defTabSz="914217">
              <a:buFontTx/>
              <a:buChar char="-"/>
              <a:defRPr/>
            </a:pPr>
            <a:r>
              <a:rPr lang="en-GB" kern="0" dirty="0">
                <a:latin typeface="Helvetica" pitchFamily="2" charset="0"/>
                <a:cs typeface="Arial"/>
                <a:sym typeface="Arial"/>
              </a:rPr>
              <a:t>showing consistent control and overall accuracy of grammar structures</a:t>
            </a:r>
          </a:p>
          <a:p>
            <a:pPr marL="285750" indent="-285750" algn="just" defTabSz="914217">
              <a:buFontTx/>
              <a:buChar char="-"/>
              <a:defRPr/>
            </a:pPr>
            <a:r>
              <a:rPr lang="en-GB" kern="0" dirty="0">
                <a:latin typeface="Helvetica" pitchFamily="2" charset="0"/>
                <a:cs typeface="Arial"/>
                <a:sym typeface="Arial"/>
              </a:rPr>
              <a:t>showing accuracy in spelling and punctuation</a:t>
            </a:r>
          </a:p>
          <a:p>
            <a:pPr defTabSz="914217">
              <a:defRPr/>
            </a:pPr>
            <a:endParaRPr lang="en-GB" sz="1400" kern="0" dirty="0">
              <a:solidFill>
                <a:srgbClr val="B68A35"/>
              </a:solidFill>
              <a:latin typeface="Arial"/>
              <a:cs typeface="Arial"/>
              <a:sym typeface="Arial"/>
            </a:endParaRPr>
          </a:p>
        </p:txBody>
      </p:sp>
      <p:pic>
        <p:nvPicPr>
          <p:cNvPr id="5" name="Graphic 4" descr="Scribble with solid fill">
            <a:extLst>
              <a:ext uri="{FF2B5EF4-FFF2-40B4-BE49-F238E27FC236}">
                <a16:creationId xmlns:a16="http://schemas.microsoft.com/office/drawing/2014/main" id="{48D1FFF7-5603-F040-8ED4-68F1D3674A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77048" y="1206469"/>
            <a:ext cx="1960179" cy="1960179"/>
          </a:xfrm>
          <a:prstGeom prst="rect">
            <a:avLst/>
          </a:prstGeom>
        </p:spPr>
      </p:pic>
    </p:spTree>
    <p:extLst>
      <p:ext uri="{BB962C8B-B14F-4D97-AF65-F5344CB8AC3E}">
        <p14:creationId xmlns:p14="http://schemas.microsoft.com/office/powerpoint/2010/main" val="1282292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55B804-A1F8-7348-9030-9EB33A8939AE}"/>
              </a:ext>
            </a:extLst>
          </p:cNvPr>
          <p:cNvSpPr txBox="1"/>
          <p:nvPr/>
        </p:nvSpPr>
        <p:spPr>
          <a:xfrm>
            <a:off x="5297213" y="2738483"/>
            <a:ext cx="1597573" cy="477054"/>
          </a:xfrm>
          <a:prstGeom prst="rect">
            <a:avLst/>
          </a:prstGeom>
          <a:noFill/>
        </p:spPr>
        <p:txBody>
          <a:bodyPr wrap="square" rtlCol="0">
            <a:spAutoFit/>
          </a:bodyPr>
          <a:lstStyle/>
          <a:p>
            <a:pPr marL="0" algn="ctr" defTabSz="914400" rtl="1" eaLnBrk="1" latinLnBrk="0" hangingPunct="1"/>
            <a:r>
              <a:rPr lang="en-US" sz="2500" dirty="0">
                <a:solidFill>
                  <a:schemeClr val="tx1">
                    <a:lumMod val="65000"/>
                    <a:lumOff val="35000"/>
                  </a:schemeClr>
                </a:solidFill>
                <a:latin typeface="Helvetica" pitchFamily="2" charset="0"/>
                <a:ea typeface="AppleMyungjo" pitchFamily="2" charset="-127"/>
                <a:cs typeface="PF Din Text Universal Light" panose="02000506000000020004" pitchFamily="2" charset="0"/>
              </a:rPr>
              <a:t>Follow us</a:t>
            </a:r>
          </a:p>
        </p:txBody>
      </p:sp>
      <p:pic>
        <p:nvPicPr>
          <p:cNvPr id="3" name="Picture 2" descr="Icon&#10;&#10;Description automatically generated">
            <a:hlinkClick r:id="rId3"/>
            <a:extLst>
              <a:ext uri="{FF2B5EF4-FFF2-40B4-BE49-F238E27FC236}">
                <a16:creationId xmlns:a16="http://schemas.microsoft.com/office/drawing/2014/main" id="{B27F16B9-7136-E740-8386-2974AACCDE7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5966" y="3917713"/>
            <a:ext cx="827980" cy="829092"/>
          </a:xfrm>
          <a:prstGeom prst="rect">
            <a:avLst/>
          </a:prstGeom>
        </p:spPr>
      </p:pic>
      <p:pic>
        <p:nvPicPr>
          <p:cNvPr id="4" name="Picture 3" descr="Icon&#10;&#10;Description automatically generated">
            <a:hlinkClick r:id="rId5"/>
            <a:extLst>
              <a:ext uri="{FF2B5EF4-FFF2-40B4-BE49-F238E27FC236}">
                <a16:creationId xmlns:a16="http://schemas.microsoft.com/office/drawing/2014/main" id="{D400EE94-5AF4-2B41-B57D-EB34CF5E3CB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129" y="3917712"/>
            <a:ext cx="827980" cy="829092"/>
          </a:xfrm>
          <a:prstGeom prst="rect">
            <a:avLst/>
          </a:prstGeom>
        </p:spPr>
      </p:pic>
      <p:sp>
        <p:nvSpPr>
          <p:cNvPr id="5" name="TextBox 4">
            <a:extLst>
              <a:ext uri="{FF2B5EF4-FFF2-40B4-BE49-F238E27FC236}">
                <a16:creationId xmlns:a16="http://schemas.microsoft.com/office/drawing/2014/main" id="{AADF2641-0447-3447-8D95-0C1287FB95B7}"/>
              </a:ext>
            </a:extLst>
          </p:cNvPr>
          <p:cNvSpPr txBox="1"/>
          <p:nvPr/>
        </p:nvSpPr>
        <p:spPr>
          <a:xfrm>
            <a:off x="4811226" y="4742095"/>
            <a:ext cx="742736" cy="276999"/>
          </a:xfrm>
          <a:prstGeom prst="rect">
            <a:avLst/>
          </a:prstGeom>
          <a:noFill/>
        </p:spPr>
        <p:txBody>
          <a:bodyPr wrap="square" rtlCol="0">
            <a:spAutoFit/>
          </a:bodyPr>
          <a:lstStyle/>
          <a:p>
            <a:pPr marL="0" algn="ctr" defTabSz="914400" rtl="1" eaLnBrk="1" latinLnBrk="0" hangingPunct="1"/>
            <a:r>
              <a:rPr lang="en-US" sz="1200" dirty="0" err="1">
                <a:solidFill>
                  <a:schemeClr val="tx1">
                    <a:lumMod val="65000"/>
                    <a:lumOff val="35000"/>
                  </a:schemeClr>
                </a:solidFill>
                <a:latin typeface="Helvetica" pitchFamily="2" charset="0"/>
                <a:ea typeface="AppleMyungjo" pitchFamily="2" charset="-127"/>
                <a:cs typeface="PF Din Text Universal Light" panose="02000506000000020004" pitchFamily="2" charset="0"/>
              </a:rPr>
              <a:t>ese.ae</a:t>
            </a:r>
            <a:endParaRPr lang="en-US" sz="1200" dirty="0">
              <a:solidFill>
                <a:schemeClr val="tx1">
                  <a:lumMod val="65000"/>
                  <a:lumOff val="35000"/>
                </a:schemeClr>
              </a:solidFill>
              <a:latin typeface="Helvetica" pitchFamily="2" charset="0"/>
              <a:ea typeface="AppleMyungjo" pitchFamily="2" charset="-127"/>
              <a:cs typeface="PF Din Text Universal Light" panose="02000506000000020004" pitchFamily="2" charset="0"/>
            </a:endParaRPr>
          </a:p>
        </p:txBody>
      </p:sp>
      <p:sp>
        <p:nvSpPr>
          <p:cNvPr id="6" name="TextBox 5">
            <a:extLst>
              <a:ext uri="{FF2B5EF4-FFF2-40B4-BE49-F238E27FC236}">
                <a16:creationId xmlns:a16="http://schemas.microsoft.com/office/drawing/2014/main" id="{B18F9E1A-1AD9-2240-BCC7-0C8F9CF9F85D}"/>
              </a:ext>
            </a:extLst>
          </p:cNvPr>
          <p:cNvSpPr txBox="1"/>
          <p:nvPr/>
        </p:nvSpPr>
        <p:spPr>
          <a:xfrm>
            <a:off x="6436352" y="4742095"/>
            <a:ext cx="827979" cy="276999"/>
          </a:xfrm>
          <a:prstGeom prst="rect">
            <a:avLst/>
          </a:prstGeom>
          <a:noFill/>
        </p:spPr>
        <p:txBody>
          <a:bodyPr wrap="square" rtlCol="0">
            <a:spAutoFit/>
          </a:bodyPr>
          <a:lstStyle/>
          <a:p>
            <a:pPr marL="0" algn="ctr" defTabSz="914400" rtl="1" eaLnBrk="1" latinLnBrk="0" hangingPunct="1"/>
            <a:r>
              <a:rPr lang="en-US" sz="1200" dirty="0" err="1">
                <a:solidFill>
                  <a:schemeClr val="tx1">
                    <a:lumMod val="65000"/>
                    <a:lumOff val="35000"/>
                  </a:schemeClr>
                </a:solidFill>
                <a:latin typeface="Helvetica" pitchFamily="2" charset="0"/>
                <a:ea typeface="AppleMyungjo" pitchFamily="2" charset="-127"/>
                <a:cs typeface="PF Din Text Universal Light" panose="02000506000000020004" pitchFamily="2" charset="0"/>
              </a:rPr>
              <a:t>Ese_ae</a:t>
            </a:r>
            <a:endParaRPr lang="en-US" sz="1200" dirty="0">
              <a:solidFill>
                <a:schemeClr val="tx1">
                  <a:lumMod val="65000"/>
                  <a:lumOff val="35000"/>
                </a:schemeClr>
              </a:solidFill>
              <a:latin typeface="Helvetica" pitchFamily="2" charset="0"/>
              <a:ea typeface="AppleMyungjo" pitchFamily="2" charset="-127"/>
              <a:cs typeface="PF Din Text Universal Light" panose="02000506000000020004" pitchFamily="2" charset="0"/>
            </a:endParaRPr>
          </a:p>
        </p:txBody>
      </p:sp>
    </p:spTree>
    <p:extLst>
      <p:ext uri="{BB962C8B-B14F-4D97-AF65-F5344CB8AC3E}">
        <p14:creationId xmlns:p14="http://schemas.microsoft.com/office/powerpoint/2010/main" val="1242470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835</TotalTime>
  <Words>2008</Words>
  <Application>Microsoft Macintosh PowerPoint</Application>
  <PresentationFormat>Widescreen</PresentationFormat>
  <Paragraphs>354</Paragraphs>
  <Slides>37</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Arial</vt:lpstr>
      <vt:lpstr>AXtManal</vt:lpstr>
      <vt:lpstr>Calibri</vt:lpstr>
      <vt:lpstr>Calibri Light</vt:lpstr>
      <vt:lpstr>Cronos Pro</vt:lpstr>
      <vt:lpstr>GE Dinar One</vt:lpstr>
      <vt:lpstr>Helvetica</vt:lpstr>
      <vt:lpstr>Helvetica Light</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Mckenna</dc:creator>
  <cp:lastModifiedBy>Vivienne Sarah Morton</cp:lastModifiedBy>
  <cp:revision>29</cp:revision>
  <dcterms:modified xsi:type="dcterms:W3CDTF">2021-10-13T11:27:52Z</dcterms:modified>
</cp:coreProperties>
</file>